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2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7"/>
  </p:notesMasterIdLst>
  <p:sldIdLst>
    <p:sldId id="286" r:id="rId2"/>
    <p:sldId id="287" r:id="rId3"/>
    <p:sldId id="275" r:id="rId4"/>
    <p:sldId id="285" r:id="rId5"/>
    <p:sldId id="256" r:id="rId6"/>
    <p:sldId id="272" r:id="rId7"/>
    <p:sldId id="276" r:id="rId8"/>
    <p:sldId id="257" r:id="rId9"/>
    <p:sldId id="278" r:id="rId10"/>
    <p:sldId id="279" r:id="rId11"/>
    <p:sldId id="280" r:id="rId12"/>
    <p:sldId id="263" r:id="rId13"/>
    <p:sldId id="270" r:id="rId14"/>
    <p:sldId id="271" r:id="rId15"/>
    <p:sldId id="264" r:id="rId16"/>
    <p:sldId id="265" r:id="rId17"/>
    <p:sldId id="260" r:id="rId18"/>
    <p:sldId id="261" r:id="rId19"/>
    <p:sldId id="277" r:id="rId20"/>
    <p:sldId id="266" r:id="rId21"/>
    <p:sldId id="281" r:id="rId22"/>
    <p:sldId id="283" r:id="rId23"/>
    <p:sldId id="284" r:id="rId24"/>
    <p:sldId id="282" r:id="rId25"/>
    <p:sldId id="273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40"/>
  </p:normalViewPr>
  <p:slideViewPr>
    <p:cSldViewPr snapToGrid="0" snapToObjects="1">
      <p:cViewPr varScale="1">
        <p:scale>
          <a:sx n="107" d="100"/>
          <a:sy n="107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ata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ata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_rels/drawing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svg"/><Relationship Id="rId1" Type="http://schemas.openxmlformats.org/officeDocument/2006/relationships/image" Target="../media/image7.png"/><Relationship Id="rId4" Type="http://schemas.openxmlformats.org/officeDocument/2006/relationships/image" Target="../media/image10.svg"/></Relationships>
</file>

<file path=ppt/diagrams/_rels/drawing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diagrams/_rels/drawing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svg"/><Relationship Id="rId1" Type="http://schemas.openxmlformats.org/officeDocument/2006/relationships/image" Target="../media/image24.png"/><Relationship Id="rId4" Type="http://schemas.openxmlformats.org/officeDocument/2006/relationships/image" Target="../media/image2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18/5/colors/Iconchunking_neutralicon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bg1"/>
    </dgm:fillClrLst>
    <dgm:linClrLst meth="repeat">
      <a:schemeClr val="lt1">
        <a:alpha val="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FA241F2-1C9E-4D75-B664-078FD0215D39}" type="doc">
      <dgm:prSet loTypeId="urn:microsoft.com/office/officeart/2008/layout/LinedList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30D33447-0A31-4290-B2F7-D07BC7210BF5}">
      <dgm:prSet/>
      <dgm:spPr/>
      <dgm:t>
        <a:bodyPr/>
        <a:lstStyle/>
        <a:p>
          <a:r>
            <a:rPr lang="en-US"/>
            <a:t>Lindsey Clark</a:t>
          </a:r>
        </a:p>
      </dgm:t>
    </dgm:pt>
    <dgm:pt modelId="{1E9D5F0E-CA44-4A08-ACD4-F28BEDE6AC49}" type="parTrans" cxnId="{07589CAB-DC7B-41EB-B7B4-DB8BDFA1E854}">
      <dgm:prSet/>
      <dgm:spPr/>
      <dgm:t>
        <a:bodyPr/>
        <a:lstStyle/>
        <a:p>
          <a:endParaRPr lang="en-US"/>
        </a:p>
      </dgm:t>
    </dgm:pt>
    <dgm:pt modelId="{29AC9F2B-0C8A-4B09-BA1B-9F4A85C471B0}" type="sibTrans" cxnId="{07589CAB-DC7B-41EB-B7B4-DB8BDFA1E854}">
      <dgm:prSet/>
      <dgm:spPr/>
      <dgm:t>
        <a:bodyPr/>
        <a:lstStyle/>
        <a:p>
          <a:endParaRPr lang="en-US"/>
        </a:p>
      </dgm:t>
    </dgm:pt>
    <dgm:pt modelId="{0B0A1A24-E43A-47DE-A107-45F679897382}">
      <dgm:prSet/>
      <dgm:spPr/>
      <dgm:t>
        <a:bodyPr/>
        <a:lstStyle/>
        <a:p>
          <a:r>
            <a:rPr lang="en-US" dirty="0" err="1"/>
            <a:t>lindseyclark@hey.com</a:t>
          </a:r>
          <a:endParaRPr lang="en-US" dirty="0"/>
        </a:p>
      </dgm:t>
    </dgm:pt>
    <dgm:pt modelId="{30BADFE5-5386-46BC-932E-E8FEAF08EFC0}" type="parTrans" cxnId="{7B83BCC8-271C-4E07-BCF6-D4C984130482}">
      <dgm:prSet/>
      <dgm:spPr/>
      <dgm:t>
        <a:bodyPr/>
        <a:lstStyle/>
        <a:p>
          <a:endParaRPr lang="en-US"/>
        </a:p>
      </dgm:t>
    </dgm:pt>
    <dgm:pt modelId="{479C3107-E845-48A9-A9AE-A88B48E8E8E6}" type="sibTrans" cxnId="{7B83BCC8-271C-4E07-BCF6-D4C984130482}">
      <dgm:prSet/>
      <dgm:spPr/>
      <dgm:t>
        <a:bodyPr/>
        <a:lstStyle/>
        <a:p>
          <a:endParaRPr lang="en-US"/>
        </a:p>
      </dgm:t>
    </dgm:pt>
    <dgm:pt modelId="{328EF294-1034-46CB-B558-AF3C5249A1AA}">
      <dgm:prSet/>
      <dgm:spPr/>
      <dgm:t>
        <a:bodyPr/>
        <a:lstStyle/>
        <a:p>
          <a:r>
            <a:rPr lang="en-US" dirty="0"/>
            <a:t>www.linkedin.com/in/lindseymclark29/</a:t>
          </a:r>
        </a:p>
      </dgm:t>
    </dgm:pt>
    <dgm:pt modelId="{71B1B964-7232-4D70-ABE6-D73246A5C895}" type="parTrans" cxnId="{99A06FDC-40F8-4036-98EE-CD2F996BFC2C}">
      <dgm:prSet/>
      <dgm:spPr/>
      <dgm:t>
        <a:bodyPr/>
        <a:lstStyle/>
        <a:p>
          <a:endParaRPr lang="en-US"/>
        </a:p>
      </dgm:t>
    </dgm:pt>
    <dgm:pt modelId="{3B9D1F4C-9EBA-4133-A817-407F464B74E7}" type="sibTrans" cxnId="{99A06FDC-40F8-4036-98EE-CD2F996BFC2C}">
      <dgm:prSet/>
      <dgm:spPr/>
      <dgm:t>
        <a:bodyPr/>
        <a:lstStyle/>
        <a:p>
          <a:endParaRPr lang="en-US"/>
        </a:p>
      </dgm:t>
    </dgm:pt>
    <dgm:pt modelId="{8C0F9D27-40D3-4819-9FBC-720CA5EE469C}">
      <dgm:prSet/>
      <dgm:spPr/>
      <dgm:t>
        <a:bodyPr/>
        <a:lstStyle/>
        <a:p>
          <a:r>
            <a:rPr lang="en-US" dirty="0"/>
            <a:t>github.com/lindseymclark</a:t>
          </a:r>
        </a:p>
      </dgm:t>
    </dgm:pt>
    <dgm:pt modelId="{86192621-3BD8-4E3B-BC51-734BED3A411E}" type="parTrans" cxnId="{229D153F-37F6-4D81-8E03-9525A3AAA408}">
      <dgm:prSet/>
      <dgm:spPr/>
      <dgm:t>
        <a:bodyPr/>
        <a:lstStyle/>
        <a:p>
          <a:endParaRPr lang="en-US"/>
        </a:p>
      </dgm:t>
    </dgm:pt>
    <dgm:pt modelId="{6A91CB89-9786-449B-97E0-9305F7DFAAC9}" type="sibTrans" cxnId="{229D153F-37F6-4D81-8E03-9525A3AAA408}">
      <dgm:prSet/>
      <dgm:spPr/>
      <dgm:t>
        <a:bodyPr/>
        <a:lstStyle/>
        <a:p>
          <a:endParaRPr lang="en-US"/>
        </a:p>
      </dgm:t>
    </dgm:pt>
    <dgm:pt modelId="{13C2D11F-0A99-4871-AB8B-205D7E486D26}">
      <dgm:prSet/>
      <dgm:spPr/>
      <dgm:t>
        <a:bodyPr/>
        <a:lstStyle/>
        <a:p>
          <a:r>
            <a:rPr lang="en-US" dirty="0" err="1"/>
            <a:t>world.hey.com</a:t>
          </a:r>
          <a:r>
            <a:rPr lang="en-US" dirty="0"/>
            <a:t>/</a:t>
          </a:r>
          <a:r>
            <a:rPr lang="en-US" dirty="0" err="1"/>
            <a:t>lindseyclark</a:t>
          </a:r>
          <a:r>
            <a:rPr lang="en-US" dirty="0"/>
            <a:t>/</a:t>
          </a:r>
        </a:p>
      </dgm:t>
    </dgm:pt>
    <dgm:pt modelId="{1BF893F0-81F8-4BED-B913-615B35ED7C03}" type="parTrans" cxnId="{E1647747-05E8-415A-A098-DAA5EE54E86D}">
      <dgm:prSet/>
      <dgm:spPr/>
      <dgm:t>
        <a:bodyPr/>
        <a:lstStyle/>
        <a:p>
          <a:endParaRPr lang="en-US"/>
        </a:p>
      </dgm:t>
    </dgm:pt>
    <dgm:pt modelId="{227BEED4-70B6-41AC-9E60-1615A3022E2A}" type="sibTrans" cxnId="{E1647747-05E8-415A-A098-DAA5EE54E86D}">
      <dgm:prSet/>
      <dgm:spPr/>
      <dgm:t>
        <a:bodyPr/>
        <a:lstStyle/>
        <a:p>
          <a:endParaRPr lang="en-US"/>
        </a:p>
      </dgm:t>
    </dgm:pt>
    <dgm:pt modelId="{934CA110-623C-FD45-AC68-03CC4FB3FC94}">
      <dgm:prSet/>
      <dgm:spPr/>
      <dgm:t>
        <a:bodyPr/>
        <a:lstStyle/>
        <a:p>
          <a:r>
            <a:rPr lang="en-US" dirty="0"/>
            <a:t>live in Knoxville, one pug Bo, road and mountain bike, like to eat, hike, play golf, love the Webb telescope </a:t>
          </a:r>
        </a:p>
      </dgm:t>
    </dgm:pt>
    <dgm:pt modelId="{D57C23F2-681E-3042-8DC3-32B68546FEA4}" type="parTrans" cxnId="{F46D6621-ACCA-AF42-AD2F-8F639ED3366B}">
      <dgm:prSet/>
      <dgm:spPr/>
      <dgm:t>
        <a:bodyPr/>
        <a:lstStyle/>
        <a:p>
          <a:endParaRPr lang="en-US"/>
        </a:p>
      </dgm:t>
    </dgm:pt>
    <dgm:pt modelId="{5D77C957-5386-9046-A0BC-8B1B42D599A2}" type="sibTrans" cxnId="{F46D6621-ACCA-AF42-AD2F-8F639ED3366B}">
      <dgm:prSet/>
      <dgm:spPr/>
      <dgm:t>
        <a:bodyPr/>
        <a:lstStyle/>
        <a:p>
          <a:endParaRPr lang="en-US"/>
        </a:p>
      </dgm:t>
    </dgm:pt>
    <dgm:pt modelId="{CABD707D-A8C4-F048-A0F4-5D226A157FB7}" type="pres">
      <dgm:prSet presAssocID="{7FA241F2-1C9E-4D75-B664-078FD0215D39}" presName="vert0" presStyleCnt="0">
        <dgm:presLayoutVars>
          <dgm:dir/>
          <dgm:animOne val="branch"/>
          <dgm:animLvl val="lvl"/>
        </dgm:presLayoutVars>
      </dgm:prSet>
      <dgm:spPr/>
    </dgm:pt>
    <dgm:pt modelId="{2F794C7A-659B-344C-A607-D9F49EE0B192}" type="pres">
      <dgm:prSet presAssocID="{30D33447-0A31-4290-B2F7-D07BC7210BF5}" presName="thickLine" presStyleLbl="alignNode1" presStyleIdx="0" presStyleCnt="6"/>
      <dgm:spPr/>
    </dgm:pt>
    <dgm:pt modelId="{0ED86FD1-03C0-FF45-B2CF-6E00E087E4C6}" type="pres">
      <dgm:prSet presAssocID="{30D33447-0A31-4290-B2F7-D07BC7210BF5}" presName="horz1" presStyleCnt="0"/>
      <dgm:spPr/>
    </dgm:pt>
    <dgm:pt modelId="{1A0AAC59-DD60-414D-B865-4F7B6DFF20C3}" type="pres">
      <dgm:prSet presAssocID="{30D33447-0A31-4290-B2F7-D07BC7210BF5}" presName="tx1" presStyleLbl="revTx" presStyleIdx="0" presStyleCnt="6"/>
      <dgm:spPr/>
    </dgm:pt>
    <dgm:pt modelId="{CC7B0EB7-4C5D-F940-8981-E91A52CEB7E3}" type="pres">
      <dgm:prSet presAssocID="{30D33447-0A31-4290-B2F7-D07BC7210BF5}" presName="vert1" presStyleCnt="0"/>
      <dgm:spPr/>
    </dgm:pt>
    <dgm:pt modelId="{2B98167D-C138-4845-BC7D-51D74728BB57}" type="pres">
      <dgm:prSet presAssocID="{0B0A1A24-E43A-47DE-A107-45F679897382}" presName="thickLine" presStyleLbl="alignNode1" presStyleIdx="1" presStyleCnt="6"/>
      <dgm:spPr/>
    </dgm:pt>
    <dgm:pt modelId="{880C5EE5-8600-DC48-985E-9DC87A0F79D9}" type="pres">
      <dgm:prSet presAssocID="{0B0A1A24-E43A-47DE-A107-45F679897382}" presName="horz1" presStyleCnt="0"/>
      <dgm:spPr/>
    </dgm:pt>
    <dgm:pt modelId="{67493C30-700D-274A-B07E-D582BF76D815}" type="pres">
      <dgm:prSet presAssocID="{0B0A1A24-E43A-47DE-A107-45F679897382}" presName="tx1" presStyleLbl="revTx" presStyleIdx="1" presStyleCnt="6"/>
      <dgm:spPr/>
    </dgm:pt>
    <dgm:pt modelId="{2373CC9E-F773-7341-8268-60321AB125B2}" type="pres">
      <dgm:prSet presAssocID="{0B0A1A24-E43A-47DE-A107-45F679897382}" presName="vert1" presStyleCnt="0"/>
      <dgm:spPr/>
    </dgm:pt>
    <dgm:pt modelId="{C7C68EBF-7F1A-5A42-9A8B-934A421182D8}" type="pres">
      <dgm:prSet presAssocID="{328EF294-1034-46CB-B558-AF3C5249A1AA}" presName="thickLine" presStyleLbl="alignNode1" presStyleIdx="2" presStyleCnt="6"/>
      <dgm:spPr/>
    </dgm:pt>
    <dgm:pt modelId="{FDE6FB25-0658-014B-A6BC-6175DB31BA68}" type="pres">
      <dgm:prSet presAssocID="{328EF294-1034-46CB-B558-AF3C5249A1AA}" presName="horz1" presStyleCnt="0"/>
      <dgm:spPr/>
    </dgm:pt>
    <dgm:pt modelId="{F383B77F-D544-EA46-A5CA-22E348EFAA59}" type="pres">
      <dgm:prSet presAssocID="{328EF294-1034-46CB-B558-AF3C5249A1AA}" presName="tx1" presStyleLbl="revTx" presStyleIdx="2" presStyleCnt="6"/>
      <dgm:spPr/>
    </dgm:pt>
    <dgm:pt modelId="{9D419EC4-8A46-8246-BE9C-1583CE3ED5E5}" type="pres">
      <dgm:prSet presAssocID="{328EF294-1034-46CB-B558-AF3C5249A1AA}" presName="vert1" presStyleCnt="0"/>
      <dgm:spPr/>
    </dgm:pt>
    <dgm:pt modelId="{91564678-A0C7-E94F-B545-9CD9FB8E77F2}" type="pres">
      <dgm:prSet presAssocID="{8C0F9D27-40D3-4819-9FBC-720CA5EE469C}" presName="thickLine" presStyleLbl="alignNode1" presStyleIdx="3" presStyleCnt="6"/>
      <dgm:spPr/>
    </dgm:pt>
    <dgm:pt modelId="{89D62E0D-ACD4-C849-8C76-4AE0952CA232}" type="pres">
      <dgm:prSet presAssocID="{8C0F9D27-40D3-4819-9FBC-720CA5EE469C}" presName="horz1" presStyleCnt="0"/>
      <dgm:spPr/>
    </dgm:pt>
    <dgm:pt modelId="{869341AD-9CE5-1B46-8388-1E9176071C9D}" type="pres">
      <dgm:prSet presAssocID="{8C0F9D27-40D3-4819-9FBC-720CA5EE469C}" presName="tx1" presStyleLbl="revTx" presStyleIdx="3" presStyleCnt="6"/>
      <dgm:spPr/>
    </dgm:pt>
    <dgm:pt modelId="{2CC1E649-3D81-8644-9BA2-E0E464DC90D3}" type="pres">
      <dgm:prSet presAssocID="{8C0F9D27-40D3-4819-9FBC-720CA5EE469C}" presName="vert1" presStyleCnt="0"/>
      <dgm:spPr/>
    </dgm:pt>
    <dgm:pt modelId="{177A95A6-A74C-4649-A519-8E55338C8597}" type="pres">
      <dgm:prSet presAssocID="{13C2D11F-0A99-4871-AB8B-205D7E486D26}" presName="thickLine" presStyleLbl="alignNode1" presStyleIdx="4" presStyleCnt="6"/>
      <dgm:spPr/>
    </dgm:pt>
    <dgm:pt modelId="{A452D8DC-D9E0-244A-98E0-E80C84FE23BF}" type="pres">
      <dgm:prSet presAssocID="{13C2D11F-0A99-4871-AB8B-205D7E486D26}" presName="horz1" presStyleCnt="0"/>
      <dgm:spPr/>
    </dgm:pt>
    <dgm:pt modelId="{38F701A9-9218-7A4B-82CD-E485A0E2A5F3}" type="pres">
      <dgm:prSet presAssocID="{13C2D11F-0A99-4871-AB8B-205D7E486D26}" presName="tx1" presStyleLbl="revTx" presStyleIdx="4" presStyleCnt="6"/>
      <dgm:spPr/>
    </dgm:pt>
    <dgm:pt modelId="{1E94B56A-A463-7349-940A-8B79ECB9039E}" type="pres">
      <dgm:prSet presAssocID="{13C2D11F-0A99-4871-AB8B-205D7E486D26}" presName="vert1" presStyleCnt="0"/>
      <dgm:spPr/>
    </dgm:pt>
    <dgm:pt modelId="{9A4054B4-03B3-CC45-9E46-85F7D8A0039A}" type="pres">
      <dgm:prSet presAssocID="{934CA110-623C-FD45-AC68-03CC4FB3FC94}" presName="thickLine" presStyleLbl="alignNode1" presStyleIdx="5" presStyleCnt="6"/>
      <dgm:spPr/>
    </dgm:pt>
    <dgm:pt modelId="{2CF0817F-8BC4-1149-8DEC-BF13EEC41A62}" type="pres">
      <dgm:prSet presAssocID="{934CA110-623C-FD45-AC68-03CC4FB3FC94}" presName="horz1" presStyleCnt="0"/>
      <dgm:spPr/>
    </dgm:pt>
    <dgm:pt modelId="{24EC9637-6416-A84C-B2DF-5010E68F4F63}" type="pres">
      <dgm:prSet presAssocID="{934CA110-623C-FD45-AC68-03CC4FB3FC94}" presName="tx1" presStyleLbl="revTx" presStyleIdx="5" presStyleCnt="6"/>
      <dgm:spPr/>
    </dgm:pt>
    <dgm:pt modelId="{057FE8FD-1153-004D-8C84-2D5C341E135E}" type="pres">
      <dgm:prSet presAssocID="{934CA110-623C-FD45-AC68-03CC4FB3FC94}" presName="vert1" presStyleCnt="0"/>
      <dgm:spPr/>
    </dgm:pt>
  </dgm:ptLst>
  <dgm:cxnLst>
    <dgm:cxn modelId="{6245C918-B5A1-FA4E-B048-3893D98ECD0E}" type="presOf" srcId="{0B0A1A24-E43A-47DE-A107-45F679897382}" destId="{67493C30-700D-274A-B07E-D582BF76D815}" srcOrd="0" destOrd="0" presId="urn:microsoft.com/office/officeart/2008/layout/LinedList"/>
    <dgm:cxn modelId="{F46D6621-ACCA-AF42-AD2F-8F639ED3366B}" srcId="{7FA241F2-1C9E-4D75-B664-078FD0215D39}" destId="{934CA110-623C-FD45-AC68-03CC4FB3FC94}" srcOrd="5" destOrd="0" parTransId="{D57C23F2-681E-3042-8DC3-32B68546FEA4}" sibTransId="{5D77C957-5386-9046-A0BC-8B1B42D599A2}"/>
    <dgm:cxn modelId="{229D153F-37F6-4D81-8E03-9525A3AAA408}" srcId="{7FA241F2-1C9E-4D75-B664-078FD0215D39}" destId="{8C0F9D27-40D3-4819-9FBC-720CA5EE469C}" srcOrd="3" destOrd="0" parTransId="{86192621-3BD8-4E3B-BC51-734BED3A411E}" sibTransId="{6A91CB89-9786-449B-97E0-9305F7DFAAC9}"/>
    <dgm:cxn modelId="{E1647747-05E8-415A-A098-DAA5EE54E86D}" srcId="{7FA241F2-1C9E-4D75-B664-078FD0215D39}" destId="{13C2D11F-0A99-4871-AB8B-205D7E486D26}" srcOrd="4" destOrd="0" parTransId="{1BF893F0-81F8-4BED-B913-615B35ED7C03}" sibTransId="{227BEED4-70B6-41AC-9E60-1615A3022E2A}"/>
    <dgm:cxn modelId="{D68F9148-5403-6248-98F7-E8CAE158EE41}" type="presOf" srcId="{30D33447-0A31-4290-B2F7-D07BC7210BF5}" destId="{1A0AAC59-DD60-414D-B865-4F7B6DFF20C3}" srcOrd="0" destOrd="0" presId="urn:microsoft.com/office/officeart/2008/layout/LinedList"/>
    <dgm:cxn modelId="{05CFFF7A-7E78-BB44-B304-72C3E43819AC}" type="presOf" srcId="{13C2D11F-0A99-4871-AB8B-205D7E486D26}" destId="{38F701A9-9218-7A4B-82CD-E485A0E2A5F3}" srcOrd="0" destOrd="0" presId="urn:microsoft.com/office/officeart/2008/layout/LinedList"/>
    <dgm:cxn modelId="{92A2A585-E5ED-C74B-85DE-70C7718D1469}" type="presOf" srcId="{328EF294-1034-46CB-B558-AF3C5249A1AA}" destId="{F383B77F-D544-EA46-A5CA-22E348EFAA59}" srcOrd="0" destOrd="0" presId="urn:microsoft.com/office/officeart/2008/layout/LinedList"/>
    <dgm:cxn modelId="{07589CAB-DC7B-41EB-B7B4-DB8BDFA1E854}" srcId="{7FA241F2-1C9E-4D75-B664-078FD0215D39}" destId="{30D33447-0A31-4290-B2F7-D07BC7210BF5}" srcOrd="0" destOrd="0" parTransId="{1E9D5F0E-CA44-4A08-ACD4-F28BEDE6AC49}" sibTransId="{29AC9F2B-0C8A-4B09-BA1B-9F4A85C471B0}"/>
    <dgm:cxn modelId="{1353AEAF-D5E7-FB44-AD76-4622CD873FB4}" type="presOf" srcId="{7FA241F2-1C9E-4D75-B664-078FD0215D39}" destId="{CABD707D-A8C4-F048-A0F4-5D226A157FB7}" srcOrd="0" destOrd="0" presId="urn:microsoft.com/office/officeart/2008/layout/LinedList"/>
    <dgm:cxn modelId="{B33CC2B3-7A04-A349-AA32-2E44B4D255BE}" type="presOf" srcId="{934CA110-623C-FD45-AC68-03CC4FB3FC94}" destId="{24EC9637-6416-A84C-B2DF-5010E68F4F63}" srcOrd="0" destOrd="0" presId="urn:microsoft.com/office/officeart/2008/layout/LinedList"/>
    <dgm:cxn modelId="{7B83BCC8-271C-4E07-BCF6-D4C984130482}" srcId="{7FA241F2-1C9E-4D75-B664-078FD0215D39}" destId="{0B0A1A24-E43A-47DE-A107-45F679897382}" srcOrd="1" destOrd="0" parTransId="{30BADFE5-5386-46BC-932E-E8FEAF08EFC0}" sibTransId="{479C3107-E845-48A9-A9AE-A88B48E8E8E6}"/>
    <dgm:cxn modelId="{7F9A48D4-3049-1D4A-8FAD-6BA3CB1F87EA}" type="presOf" srcId="{8C0F9D27-40D3-4819-9FBC-720CA5EE469C}" destId="{869341AD-9CE5-1B46-8388-1E9176071C9D}" srcOrd="0" destOrd="0" presId="urn:microsoft.com/office/officeart/2008/layout/LinedList"/>
    <dgm:cxn modelId="{99A06FDC-40F8-4036-98EE-CD2F996BFC2C}" srcId="{7FA241F2-1C9E-4D75-B664-078FD0215D39}" destId="{328EF294-1034-46CB-B558-AF3C5249A1AA}" srcOrd="2" destOrd="0" parTransId="{71B1B964-7232-4D70-ABE6-D73246A5C895}" sibTransId="{3B9D1F4C-9EBA-4133-A817-407F464B74E7}"/>
    <dgm:cxn modelId="{C3255502-F997-F544-AB97-7531F50F65C6}" type="presParOf" srcId="{CABD707D-A8C4-F048-A0F4-5D226A157FB7}" destId="{2F794C7A-659B-344C-A607-D9F49EE0B192}" srcOrd="0" destOrd="0" presId="urn:microsoft.com/office/officeart/2008/layout/LinedList"/>
    <dgm:cxn modelId="{5964A2D5-A2EB-A64E-88B2-F87553523464}" type="presParOf" srcId="{CABD707D-A8C4-F048-A0F4-5D226A157FB7}" destId="{0ED86FD1-03C0-FF45-B2CF-6E00E087E4C6}" srcOrd="1" destOrd="0" presId="urn:microsoft.com/office/officeart/2008/layout/LinedList"/>
    <dgm:cxn modelId="{E44B61D5-23A5-174A-BB87-42A94DCC8E5B}" type="presParOf" srcId="{0ED86FD1-03C0-FF45-B2CF-6E00E087E4C6}" destId="{1A0AAC59-DD60-414D-B865-4F7B6DFF20C3}" srcOrd="0" destOrd="0" presId="urn:microsoft.com/office/officeart/2008/layout/LinedList"/>
    <dgm:cxn modelId="{2885CB3B-B86E-BD4B-81A2-D7DF52944734}" type="presParOf" srcId="{0ED86FD1-03C0-FF45-B2CF-6E00E087E4C6}" destId="{CC7B0EB7-4C5D-F940-8981-E91A52CEB7E3}" srcOrd="1" destOrd="0" presId="urn:microsoft.com/office/officeart/2008/layout/LinedList"/>
    <dgm:cxn modelId="{DABEF605-077A-C34C-800E-4EEEF618F8C6}" type="presParOf" srcId="{CABD707D-A8C4-F048-A0F4-5D226A157FB7}" destId="{2B98167D-C138-4845-BC7D-51D74728BB57}" srcOrd="2" destOrd="0" presId="urn:microsoft.com/office/officeart/2008/layout/LinedList"/>
    <dgm:cxn modelId="{2B4D881B-CA7D-8944-AB39-51C527543C33}" type="presParOf" srcId="{CABD707D-A8C4-F048-A0F4-5D226A157FB7}" destId="{880C5EE5-8600-DC48-985E-9DC87A0F79D9}" srcOrd="3" destOrd="0" presId="urn:microsoft.com/office/officeart/2008/layout/LinedList"/>
    <dgm:cxn modelId="{7579B691-CFB5-5645-920A-562E69A76BFD}" type="presParOf" srcId="{880C5EE5-8600-DC48-985E-9DC87A0F79D9}" destId="{67493C30-700D-274A-B07E-D582BF76D815}" srcOrd="0" destOrd="0" presId="urn:microsoft.com/office/officeart/2008/layout/LinedList"/>
    <dgm:cxn modelId="{B994B5AF-49DD-7D49-9480-5968BD8722F0}" type="presParOf" srcId="{880C5EE5-8600-DC48-985E-9DC87A0F79D9}" destId="{2373CC9E-F773-7341-8268-60321AB125B2}" srcOrd="1" destOrd="0" presId="urn:microsoft.com/office/officeart/2008/layout/LinedList"/>
    <dgm:cxn modelId="{C832235D-6C0C-0641-B252-6862536606C8}" type="presParOf" srcId="{CABD707D-A8C4-F048-A0F4-5D226A157FB7}" destId="{C7C68EBF-7F1A-5A42-9A8B-934A421182D8}" srcOrd="4" destOrd="0" presId="urn:microsoft.com/office/officeart/2008/layout/LinedList"/>
    <dgm:cxn modelId="{9CCB7922-D4B3-774A-8CE0-C3FCC03E7D72}" type="presParOf" srcId="{CABD707D-A8C4-F048-A0F4-5D226A157FB7}" destId="{FDE6FB25-0658-014B-A6BC-6175DB31BA68}" srcOrd="5" destOrd="0" presId="urn:microsoft.com/office/officeart/2008/layout/LinedList"/>
    <dgm:cxn modelId="{FB790843-66AC-BB47-B75A-F20674DB7D22}" type="presParOf" srcId="{FDE6FB25-0658-014B-A6BC-6175DB31BA68}" destId="{F383B77F-D544-EA46-A5CA-22E348EFAA59}" srcOrd="0" destOrd="0" presId="urn:microsoft.com/office/officeart/2008/layout/LinedList"/>
    <dgm:cxn modelId="{55EEAC27-2CBE-6D4C-81C8-345134BDFF3C}" type="presParOf" srcId="{FDE6FB25-0658-014B-A6BC-6175DB31BA68}" destId="{9D419EC4-8A46-8246-BE9C-1583CE3ED5E5}" srcOrd="1" destOrd="0" presId="urn:microsoft.com/office/officeart/2008/layout/LinedList"/>
    <dgm:cxn modelId="{8A25B689-7928-734B-A2C0-8442E7DB72AB}" type="presParOf" srcId="{CABD707D-A8C4-F048-A0F4-5D226A157FB7}" destId="{91564678-A0C7-E94F-B545-9CD9FB8E77F2}" srcOrd="6" destOrd="0" presId="urn:microsoft.com/office/officeart/2008/layout/LinedList"/>
    <dgm:cxn modelId="{140A12B2-FA93-8D4A-88F9-740ED28EE7FF}" type="presParOf" srcId="{CABD707D-A8C4-F048-A0F4-5D226A157FB7}" destId="{89D62E0D-ACD4-C849-8C76-4AE0952CA232}" srcOrd="7" destOrd="0" presId="urn:microsoft.com/office/officeart/2008/layout/LinedList"/>
    <dgm:cxn modelId="{4D285CF5-B3E1-B44E-960E-6C5571E2AA62}" type="presParOf" srcId="{89D62E0D-ACD4-C849-8C76-4AE0952CA232}" destId="{869341AD-9CE5-1B46-8388-1E9176071C9D}" srcOrd="0" destOrd="0" presId="urn:microsoft.com/office/officeart/2008/layout/LinedList"/>
    <dgm:cxn modelId="{BC3380BB-4B38-F149-9C17-58FBCAB16448}" type="presParOf" srcId="{89D62E0D-ACD4-C849-8C76-4AE0952CA232}" destId="{2CC1E649-3D81-8644-9BA2-E0E464DC90D3}" srcOrd="1" destOrd="0" presId="urn:microsoft.com/office/officeart/2008/layout/LinedList"/>
    <dgm:cxn modelId="{09C6CCE6-A874-F04D-AA25-DB08B0D50FD6}" type="presParOf" srcId="{CABD707D-A8C4-F048-A0F4-5D226A157FB7}" destId="{177A95A6-A74C-4649-A519-8E55338C8597}" srcOrd="8" destOrd="0" presId="urn:microsoft.com/office/officeart/2008/layout/LinedList"/>
    <dgm:cxn modelId="{FCB09A1E-4282-6342-9F1E-673D3E751A0E}" type="presParOf" srcId="{CABD707D-A8C4-F048-A0F4-5D226A157FB7}" destId="{A452D8DC-D9E0-244A-98E0-E80C84FE23BF}" srcOrd="9" destOrd="0" presId="urn:microsoft.com/office/officeart/2008/layout/LinedList"/>
    <dgm:cxn modelId="{29F32B12-391E-B341-87F1-18C7227A972A}" type="presParOf" srcId="{A452D8DC-D9E0-244A-98E0-E80C84FE23BF}" destId="{38F701A9-9218-7A4B-82CD-E485A0E2A5F3}" srcOrd="0" destOrd="0" presId="urn:microsoft.com/office/officeart/2008/layout/LinedList"/>
    <dgm:cxn modelId="{E668277F-3F02-1B44-AF98-5D0767066A86}" type="presParOf" srcId="{A452D8DC-D9E0-244A-98E0-E80C84FE23BF}" destId="{1E94B56A-A463-7349-940A-8B79ECB9039E}" srcOrd="1" destOrd="0" presId="urn:microsoft.com/office/officeart/2008/layout/LinedList"/>
    <dgm:cxn modelId="{1715B3B3-D5D2-B74D-BF0B-99C89A8F87B0}" type="presParOf" srcId="{CABD707D-A8C4-F048-A0F4-5D226A157FB7}" destId="{9A4054B4-03B3-CC45-9E46-85F7D8A0039A}" srcOrd="10" destOrd="0" presId="urn:microsoft.com/office/officeart/2008/layout/LinedList"/>
    <dgm:cxn modelId="{7359D7BA-6849-0A40-A9B7-30EA9EA58F96}" type="presParOf" srcId="{CABD707D-A8C4-F048-A0F4-5D226A157FB7}" destId="{2CF0817F-8BC4-1149-8DEC-BF13EEC41A62}" srcOrd="11" destOrd="0" presId="urn:microsoft.com/office/officeart/2008/layout/LinedList"/>
    <dgm:cxn modelId="{735DE2A2-BEEA-FF48-9A39-B891FA632FA5}" type="presParOf" srcId="{2CF0817F-8BC4-1149-8DEC-BF13EEC41A62}" destId="{24EC9637-6416-A84C-B2DF-5010E68F4F63}" srcOrd="0" destOrd="0" presId="urn:microsoft.com/office/officeart/2008/layout/LinedList"/>
    <dgm:cxn modelId="{36CA0A08-6B4F-9C4E-89E2-08F9636E2672}" type="presParOf" srcId="{2CF0817F-8BC4-1149-8DEC-BF13EEC41A62}" destId="{057FE8FD-1153-004D-8C84-2D5C341E135E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CCB02BE-F42C-4D6F-A453-834A09B62861}" type="doc">
      <dgm:prSet loTypeId="urn:microsoft.com/office/officeart/2008/layout/Lined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2CBB5E-6DD2-4D4D-95BB-5F06617EF9C3}">
      <dgm:prSet/>
      <dgm:spPr/>
      <dgm:t>
        <a:bodyPr/>
        <a:lstStyle/>
        <a:p>
          <a:r>
            <a:rPr lang="en-US" dirty="0"/>
            <a:t>You are tasked with predicting the risk of development of type 2 diabetes in a patient population using both demographic data and EMR data. Your options:</a:t>
          </a:r>
        </a:p>
      </dgm:t>
    </dgm:pt>
    <dgm:pt modelId="{97DA8FEB-F53E-4C84-90BF-5CC6BC9AEE65}" type="parTrans" cxnId="{C0C41DF6-102F-476F-9599-1E2B304088D3}">
      <dgm:prSet/>
      <dgm:spPr/>
      <dgm:t>
        <a:bodyPr/>
        <a:lstStyle/>
        <a:p>
          <a:endParaRPr lang="en-US"/>
        </a:p>
      </dgm:t>
    </dgm:pt>
    <dgm:pt modelId="{EEF8F3EE-9F62-4FBE-9FF9-708AB2717C9E}" type="sibTrans" cxnId="{C0C41DF6-102F-476F-9599-1E2B304088D3}">
      <dgm:prSet/>
      <dgm:spPr/>
      <dgm:t>
        <a:bodyPr/>
        <a:lstStyle/>
        <a:p>
          <a:endParaRPr lang="en-US"/>
        </a:p>
      </dgm:t>
    </dgm:pt>
    <dgm:pt modelId="{76B696C3-9F33-4F2C-B4D9-0F4951AED7E5}">
      <dgm:prSet/>
      <dgm:spPr/>
      <dgm:t>
        <a:bodyPr/>
        <a:lstStyle/>
        <a:p>
          <a:r>
            <a:rPr lang="en-US" b="1" dirty="0"/>
            <a:t>2. </a:t>
          </a:r>
          <a:r>
            <a:rPr lang="en-US" dirty="0"/>
            <a:t>You can develop a logistic regression model in 6 weeks with a classification accuracy (true positives + true negatives/total) of 0.77.</a:t>
          </a:r>
        </a:p>
      </dgm:t>
    </dgm:pt>
    <dgm:pt modelId="{819DDEFE-AA56-434D-9FA1-379E4B21FCD1}" type="parTrans" cxnId="{997C4B97-0422-4ACD-B5DA-749213BC597F}">
      <dgm:prSet/>
      <dgm:spPr/>
      <dgm:t>
        <a:bodyPr/>
        <a:lstStyle/>
        <a:p>
          <a:endParaRPr lang="en-US"/>
        </a:p>
      </dgm:t>
    </dgm:pt>
    <dgm:pt modelId="{14C4DA22-1AEA-4480-ADCE-6CAF13A4FE03}" type="sibTrans" cxnId="{997C4B97-0422-4ACD-B5DA-749213BC597F}">
      <dgm:prSet/>
      <dgm:spPr/>
      <dgm:t>
        <a:bodyPr/>
        <a:lstStyle/>
        <a:p>
          <a:endParaRPr lang="en-US"/>
        </a:p>
      </dgm:t>
    </dgm:pt>
    <dgm:pt modelId="{14D9D494-1694-4D5A-A482-0D3D852BFBC2}">
      <dgm:prSet/>
      <dgm:spPr/>
      <dgm:t>
        <a:bodyPr/>
        <a:lstStyle/>
        <a:p>
          <a:r>
            <a:rPr lang="en-US" b="1" dirty="0"/>
            <a:t>3.</a:t>
          </a:r>
          <a:r>
            <a:rPr lang="en-US" dirty="0"/>
            <a:t> You can develop a 60-layer neural net, deployed, with model monitoring and logging and Bayesian hyperparameter tuning in 24 weeks with a classification accuracy (true positives + true negatives/total) of 0.85.</a:t>
          </a:r>
        </a:p>
      </dgm:t>
    </dgm:pt>
    <dgm:pt modelId="{FE8F1EA0-6994-4F24-B867-0E9F8157B895}" type="parTrans" cxnId="{65363D4E-87DE-4E12-97ED-4EF87DA410A5}">
      <dgm:prSet/>
      <dgm:spPr/>
      <dgm:t>
        <a:bodyPr/>
        <a:lstStyle/>
        <a:p>
          <a:endParaRPr lang="en-US"/>
        </a:p>
      </dgm:t>
    </dgm:pt>
    <dgm:pt modelId="{C29E7E77-15E3-4AC2-8A1A-1906B50E3E0A}" type="sibTrans" cxnId="{65363D4E-87DE-4E12-97ED-4EF87DA410A5}">
      <dgm:prSet/>
      <dgm:spPr/>
      <dgm:t>
        <a:bodyPr/>
        <a:lstStyle/>
        <a:p>
          <a:endParaRPr lang="en-US"/>
        </a:p>
      </dgm:t>
    </dgm:pt>
    <dgm:pt modelId="{2093CAD3-C7DB-4F90-93A4-2868EAF2C247}">
      <dgm:prSet/>
      <dgm:spPr/>
      <dgm:t>
        <a:bodyPr/>
        <a:lstStyle/>
        <a:p>
          <a:r>
            <a:rPr lang="en-US" dirty="0"/>
            <a:t>As the leader of data science, which option would you recommend to the c-suite and why?</a:t>
          </a:r>
        </a:p>
      </dgm:t>
    </dgm:pt>
    <dgm:pt modelId="{401F2AE2-E024-4553-BEF1-B5A5328BB9B3}" type="parTrans" cxnId="{15F6E53C-DD01-48F8-B44B-CFD764A8C1CA}">
      <dgm:prSet/>
      <dgm:spPr/>
      <dgm:t>
        <a:bodyPr/>
        <a:lstStyle/>
        <a:p>
          <a:endParaRPr lang="en-US"/>
        </a:p>
      </dgm:t>
    </dgm:pt>
    <dgm:pt modelId="{6AC201E6-AE21-41F5-AC68-BC0AC0B3BF1B}" type="sibTrans" cxnId="{15F6E53C-DD01-48F8-B44B-CFD764A8C1CA}">
      <dgm:prSet/>
      <dgm:spPr/>
      <dgm:t>
        <a:bodyPr/>
        <a:lstStyle/>
        <a:p>
          <a:endParaRPr lang="en-US"/>
        </a:p>
      </dgm:t>
    </dgm:pt>
    <dgm:pt modelId="{6C76593D-F99C-5F4D-8877-3A0404329E58}">
      <dgm:prSet/>
      <dgm:spPr/>
      <dgm:t>
        <a:bodyPr/>
        <a:lstStyle/>
        <a:p>
          <a:r>
            <a:rPr lang="en-US" b="1" dirty="0"/>
            <a:t>1. </a:t>
          </a:r>
          <a:r>
            <a:rPr lang="en-US" dirty="0"/>
            <a:t>You can use BMI threshold to identify patients at risk for diabetes in 1 week.</a:t>
          </a:r>
        </a:p>
      </dgm:t>
    </dgm:pt>
    <dgm:pt modelId="{CF3ABCB6-6FC4-FC4F-AB3E-A54598F23799}" type="parTrans" cxnId="{FEB016FB-3301-6B46-892F-455572A9DC93}">
      <dgm:prSet/>
      <dgm:spPr/>
      <dgm:t>
        <a:bodyPr/>
        <a:lstStyle/>
        <a:p>
          <a:endParaRPr lang="en-US"/>
        </a:p>
      </dgm:t>
    </dgm:pt>
    <dgm:pt modelId="{EFB0EC1D-F87D-F546-BB7E-0C003EBBFABE}" type="sibTrans" cxnId="{FEB016FB-3301-6B46-892F-455572A9DC93}">
      <dgm:prSet/>
      <dgm:spPr/>
      <dgm:t>
        <a:bodyPr/>
        <a:lstStyle/>
        <a:p>
          <a:endParaRPr lang="en-US"/>
        </a:p>
      </dgm:t>
    </dgm:pt>
    <dgm:pt modelId="{1EC37DED-BF22-DF4A-8B97-557B0261438B}" type="pres">
      <dgm:prSet presAssocID="{8CCB02BE-F42C-4D6F-A453-834A09B62861}" presName="vert0" presStyleCnt="0">
        <dgm:presLayoutVars>
          <dgm:dir/>
          <dgm:animOne val="branch"/>
          <dgm:animLvl val="lvl"/>
        </dgm:presLayoutVars>
      </dgm:prSet>
      <dgm:spPr/>
    </dgm:pt>
    <dgm:pt modelId="{6478E373-9B30-D043-8919-B1557D03FF5C}" type="pres">
      <dgm:prSet presAssocID="{222CBB5E-6DD2-4D4D-95BB-5F06617EF9C3}" presName="thickLine" presStyleLbl="alignNode1" presStyleIdx="0" presStyleCnt="5"/>
      <dgm:spPr/>
    </dgm:pt>
    <dgm:pt modelId="{AC399321-9906-3545-A118-F23C39FF253A}" type="pres">
      <dgm:prSet presAssocID="{222CBB5E-6DD2-4D4D-95BB-5F06617EF9C3}" presName="horz1" presStyleCnt="0"/>
      <dgm:spPr/>
    </dgm:pt>
    <dgm:pt modelId="{CC2822F6-9E17-8347-93CB-300E95976456}" type="pres">
      <dgm:prSet presAssocID="{222CBB5E-6DD2-4D4D-95BB-5F06617EF9C3}" presName="tx1" presStyleLbl="revTx" presStyleIdx="0" presStyleCnt="5"/>
      <dgm:spPr/>
    </dgm:pt>
    <dgm:pt modelId="{E5E95849-BD4C-8548-B152-EACDB941BAFF}" type="pres">
      <dgm:prSet presAssocID="{222CBB5E-6DD2-4D4D-95BB-5F06617EF9C3}" presName="vert1" presStyleCnt="0"/>
      <dgm:spPr/>
    </dgm:pt>
    <dgm:pt modelId="{97C733AF-1357-BC49-BD4F-CA706CFD757A}" type="pres">
      <dgm:prSet presAssocID="{6C76593D-F99C-5F4D-8877-3A0404329E58}" presName="thickLine" presStyleLbl="alignNode1" presStyleIdx="1" presStyleCnt="5"/>
      <dgm:spPr/>
    </dgm:pt>
    <dgm:pt modelId="{F942BFE5-A4D5-F64E-9953-EFB2A30F6D1C}" type="pres">
      <dgm:prSet presAssocID="{6C76593D-F99C-5F4D-8877-3A0404329E58}" presName="horz1" presStyleCnt="0"/>
      <dgm:spPr/>
    </dgm:pt>
    <dgm:pt modelId="{077917A2-5B78-3540-B133-5BDB95CA167C}" type="pres">
      <dgm:prSet presAssocID="{6C76593D-F99C-5F4D-8877-3A0404329E58}" presName="tx1" presStyleLbl="revTx" presStyleIdx="1" presStyleCnt="5"/>
      <dgm:spPr/>
    </dgm:pt>
    <dgm:pt modelId="{83F16EC0-9019-AD48-B8DF-8B46E1DF208F}" type="pres">
      <dgm:prSet presAssocID="{6C76593D-F99C-5F4D-8877-3A0404329E58}" presName="vert1" presStyleCnt="0"/>
      <dgm:spPr/>
    </dgm:pt>
    <dgm:pt modelId="{481707EE-3D0C-5241-9143-F1719D3323CA}" type="pres">
      <dgm:prSet presAssocID="{76B696C3-9F33-4F2C-B4D9-0F4951AED7E5}" presName="thickLine" presStyleLbl="alignNode1" presStyleIdx="2" presStyleCnt="5"/>
      <dgm:spPr/>
    </dgm:pt>
    <dgm:pt modelId="{0D7BBAAC-B797-AF4B-A700-A3221942F9EC}" type="pres">
      <dgm:prSet presAssocID="{76B696C3-9F33-4F2C-B4D9-0F4951AED7E5}" presName="horz1" presStyleCnt="0"/>
      <dgm:spPr/>
    </dgm:pt>
    <dgm:pt modelId="{F9E70733-4CFA-DA44-B862-FB23D0B0E7A1}" type="pres">
      <dgm:prSet presAssocID="{76B696C3-9F33-4F2C-B4D9-0F4951AED7E5}" presName="tx1" presStyleLbl="revTx" presStyleIdx="2" presStyleCnt="5"/>
      <dgm:spPr/>
    </dgm:pt>
    <dgm:pt modelId="{5252B3F9-D3F6-6245-992B-3F7A675B2A55}" type="pres">
      <dgm:prSet presAssocID="{76B696C3-9F33-4F2C-B4D9-0F4951AED7E5}" presName="vert1" presStyleCnt="0"/>
      <dgm:spPr/>
    </dgm:pt>
    <dgm:pt modelId="{AF7FDB0B-F833-2C45-8E9C-9F7B440EF5C7}" type="pres">
      <dgm:prSet presAssocID="{14D9D494-1694-4D5A-A482-0D3D852BFBC2}" presName="thickLine" presStyleLbl="alignNode1" presStyleIdx="3" presStyleCnt="5"/>
      <dgm:spPr/>
    </dgm:pt>
    <dgm:pt modelId="{530AA7DE-E2E5-7349-BF3C-59D2116D6BB2}" type="pres">
      <dgm:prSet presAssocID="{14D9D494-1694-4D5A-A482-0D3D852BFBC2}" presName="horz1" presStyleCnt="0"/>
      <dgm:spPr/>
    </dgm:pt>
    <dgm:pt modelId="{55699494-0AAE-1B47-85D2-B0813FE89E6E}" type="pres">
      <dgm:prSet presAssocID="{14D9D494-1694-4D5A-A482-0D3D852BFBC2}" presName="tx1" presStyleLbl="revTx" presStyleIdx="3" presStyleCnt="5"/>
      <dgm:spPr/>
    </dgm:pt>
    <dgm:pt modelId="{73309719-F1CA-F64E-A8F3-83BAFDC10A9D}" type="pres">
      <dgm:prSet presAssocID="{14D9D494-1694-4D5A-A482-0D3D852BFBC2}" presName="vert1" presStyleCnt="0"/>
      <dgm:spPr/>
    </dgm:pt>
    <dgm:pt modelId="{095EBABA-517C-2E4A-87E8-0222A43BE816}" type="pres">
      <dgm:prSet presAssocID="{2093CAD3-C7DB-4F90-93A4-2868EAF2C247}" presName="thickLine" presStyleLbl="alignNode1" presStyleIdx="4" presStyleCnt="5"/>
      <dgm:spPr/>
    </dgm:pt>
    <dgm:pt modelId="{1FF7E5E4-DFA4-0B4F-97E5-58F373C8B896}" type="pres">
      <dgm:prSet presAssocID="{2093CAD3-C7DB-4F90-93A4-2868EAF2C247}" presName="horz1" presStyleCnt="0"/>
      <dgm:spPr/>
    </dgm:pt>
    <dgm:pt modelId="{F165A570-7F40-F34B-855C-FA600C4D9BA5}" type="pres">
      <dgm:prSet presAssocID="{2093CAD3-C7DB-4F90-93A4-2868EAF2C247}" presName="tx1" presStyleLbl="revTx" presStyleIdx="4" presStyleCnt="5"/>
      <dgm:spPr/>
    </dgm:pt>
    <dgm:pt modelId="{44C3A61F-6E33-C94A-98A4-4D6389CE594D}" type="pres">
      <dgm:prSet presAssocID="{2093CAD3-C7DB-4F90-93A4-2868EAF2C247}" presName="vert1" presStyleCnt="0"/>
      <dgm:spPr/>
    </dgm:pt>
  </dgm:ptLst>
  <dgm:cxnLst>
    <dgm:cxn modelId="{15F6E53C-DD01-48F8-B44B-CFD764A8C1CA}" srcId="{8CCB02BE-F42C-4D6F-A453-834A09B62861}" destId="{2093CAD3-C7DB-4F90-93A4-2868EAF2C247}" srcOrd="4" destOrd="0" parTransId="{401F2AE2-E024-4553-BEF1-B5A5328BB9B3}" sibTransId="{6AC201E6-AE21-41F5-AC68-BC0AC0B3BF1B}"/>
    <dgm:cxn modelId="{65363D4E-87DE-4E12-97ED-4EF87DA410A5}" srcId="{8CCB02BE-F42C-4D6F-A453-834A09B62861}" destId="{14D9D494-1694-4D5A-A482-0D3D852BFBC2}" srcOrd="3" destOrd="0" parTransId="{FE8F1EA0-6994-4F24-B867-0E9F8157B895}" sibTransId="{C29E7E77-15E3-4AC2-8A1A-1906B50E3E0A}"/>
    <dgm:cxn modelId="{6AD3497A-92BB-494F-82B9-B313EED3EC41}" type="presOf" srcId="{14D9D494-1694-4D5A-A482-0D3D852BFBC2}" destId="{55699494-0AAE-1B47-85D2-B0813FE89E6E}" srcOrd="0" destOrd="0" presId="urn:microsoft.com/office/officeart/2008/layout/LinedList"/>
    <dgm:cxn modelId="{997C4B97-0422-4ACD-B5DA-749213BC597F}" srcId="{8CCB02BE-F42C-4D6F-A453-834A09B62861}" destId="{76B696C3-9F33-4F2C-B4D9-0F4951AED7E5}" srcOrd="2" destOrd="0" parTransId="{819DDEFE-AA56-434D-9FA1-379E4B21FCD1}" sibTransId="{14C4DA22-1AEA-4480-ADCE-6CAF13A4FE03}"/>
    <dgm:cxn modelId="{391728B9-CBBC-964B-A068-B1B9500B8044}" type="presOf" srcId="{76B696C3-9F33-4F2C-B4D9-0F4951AED7E5}" destId="{F9E70733-4CFA-DA44-B862-FB23D0B0E7A1}" srcOrd="0" destOrd="0" presId="urn:microsoft.com/office/officeart/2008/layout/LinedList"/>
    <dgm:cxn modelId="{29ACA4C6-920D-AF46-97BE-8DE24F2D0BCE}" type="presOf" srcId="{2093CAD3-C7DB-4F90-93A4-2868EAF2C247}" destId="{F165A570-7F40-F34B-855C-FA600C4D9BA5}" srcOrd="0" destOrd="0" presId="urn:microsoft.com/office/officeart/2008/layout/LinedList"/>
    <dgm:cxn modelId="{A3FA81E0-94E4-5245-9777-EA2458727C21}" type="presOf" srcId="{222CBB5E-6DD2-4D4D-95BB-5F06617EF9C3}" destId="{CC2822F6-9E17-8347-93CB-300E95976456}" srcOrd="0" destOrd="0" presId="urn:microsoft.com/office/officeart/2008/layout/LinedList"/>
    <dgm:cxn modelId="{9A45D3EF-8D6E-F048-8C11-AB472C41CCB3}" type="presOf" srcId="{6C76593D-F99C-5F4D-8877-3A0404329E58}" destId="{077917A2-5B78-3540-B133-5BDB95CA167C}" srcOrd="0" destOrd="0" presId="urn:microsoft.com/office/officeart/2008/layout/LinedList"/>
    <dgm:cxn modelId="{CFB557F3-E1FD-4B4C-90C3-6F47FB586C15}" type="presOf" srcId="{8CCB02BE-F42C-4D6F-A453-834A09B62861}" destId="{1EC37DED-BF22-DF4A-8B97-557B0261438B}" srcOrd="0" destOrd="0" presId="urn:microsoft.com/office/officeart/2008/layout/LinedList"/>
    <dgm:cxn modelId="{C0C41DF6-102F-476F-9599-1E2B304088D3}" srcId="{8CCB02BE-F42C-4D6F-A453-834A09B62861}" destId="{222CBB5E-6DD2-4D4D-95BB-5F06617EF9C3}" srcOrd="0" destOrd="0" parTransId="{97DA8FEB-F53E-4C84-90BF-5CC6BC9AEE65}" sibTransId="{EEF8F3EE-9F62-4FBE-9FF9-708AB2717C9E}"/>
    <dgm:cxn modelId="{FEB016FB-3301-6B46-892F-455572A9DC93}" srcId="{8CCB02BE-F42C-4D6F-A453-834A09B62861}" destId="{6C76593D-F99C-5F4D-8877-3A0404329E58}" srcOrd="1" destOrd="0" parTransId="{CF3ABCB6-6FC4-FC4F-AB3E-A54598F23799}" sibTransId="{EFB0EC1D-F87D-F546-BB7E-0C003EBBFABE}"/>
    <dgm:cxn modelId="{893DCDD0-A1A1-5D4E-B78D-C9D374AFE54E}" type="presParOf" srcId="{1EC37DED-BF22-DF4A-8B97-557B0261438B}" destId="{6478E373-9B30-D043-8919-B1557D03FF5C}" srcOrd="0" destOrd="0" presId="urn:microsoft.com/office/officeart/2008/layout/LinedList"/>
    <dgm:cxn modelId="{A9A86E64-98DC-F443-8FE3-CB88D6F3B0D3}" type="presParOf" srcId="{1EC37DED-BF22-DF4A-8B97-557B0261438B}" destId="{AC399321-9906-3545-A118-F23C39FF253A}" srcOrd="1" destOrd="0" presId="urn:microsoft.com/office/officeart/2008/layout/LinedList"/>
    <dgm:cxn modelId="{7761AF93-1A75-794C-922E-DB1B9D340A47}" type="presParOf" srcId="{AC399321-9906-3545-A118-F23C39FF253A}" destId="{CC2822F6-9E17-8347-93CB-300E95976456}" srcOrd="0" destOrd="0" presId="urn:microsoft.com/office/officeart/2008/layout/LinedList"/>
    <dgm:cxn modelId="{D652AC9B-D177-BF4A-A089-8B06BB24A76D}" type="presParOf" srcId="{AC399321-9906-3545-A118-F23C39FF253A}" destId="{E5E95849-BD4C-8548-B152-EACDB941BAFF}" srcOrd="1" destOrd="0" presId="urn:microsoft.com/office/officeart/2008/layout/LinedList"/>
    <dgm:cxn modelId="{D9970378-A98E-9C49-AFB6-383DC6296EEE}" type="presParOf" srcId="{1EC37DED-BF22-DF4A-8B97-557B0261438B}" destId="{97C733AF-1357-BC49-BD4F-CA706CFD757A}" srcOrd="2" destOrd="0" presId="urn:microsoft.com/office/officeart/2008/layout/LinedList"/>
    <dgm:cxn modelId="{9BDD95A7-29E6-D64F-899D-B092AA81137B}" type="presParOf" srcId="{1EC37DED-BF22-DF4A-8B97-557B0261438B}" destId="{F942BFE5-A4D5-F64E-9953-EFB2A30F6D1C}" srcOrd="3" destOrd="0" presId="urn:microsoft.com/office/officeart/2008/layout/LinedList"/>
    <dgm:cxn modelId="{6A648C58-74B8-0143-A703-8ADC3FDD600C}" type="presParOf" srcId="{F942BFE5-A4D5-F64E-9953-EFB2A30F6D1C}" destId="{077917A2-5B78-3540-B133-5BDB95CA167C}" srcOrd="0" destOrd="0" presId="urn:microsoft.com/office/officeart/2008/layout/LinedList"/>
    <dgm:cxn modelId="{0744F373-FF0A-CD45-B11E-C3934E48B4DC}" type="presParOf" srcId="{F942BFE5-A4D5-F64E-9953-EFB2A30F6D1C}" destId="{83F16EC0-9019-AD48-B8DF-8B46E1DF208F}" srcOrd="1" destOrd="0" presId="urn:microsoft.com/office/officeart/2008/layout/LinedList"/>
    <dgm:cxn modelId="{D18BF25D-2F32-3C4F-A76D-92B1C8A955C8}" type="presParOf" srcId="{1EC37DED-BF22-DF4A-8B97-557B0261438B}" destId="{481707EE-3D0C-5241-9143-F1719D3323CA}" srcOrd="4" destOrd="0" presId="urn:microsoft.com/office/officeart/2008/layout/LinedList"/>
    <dgm:cxn modelId="{A3DE9A64-6F3F-0645-A8E5-207E7D5704EF}" type="presParOf" srcId="{1EC37DED-BF22-DF4A-8B97-557B0261438B}" destId="{0D7BBAAC-B797-AF4B-A700-A3221942F9EC}" srcOrd="5" destOrd="0" presId="urn:microsoft.com/office/officeart/2008/layout/LinedList"/>
    <dgm:cxn modelId="{88A8FABC-4302-0748-9BE8-DE4D19854792}" type="presParOf" srcId="{0D7BBAAC-B797-AF4B-A700-A3221942F9EC}" destId="{F9E70733-4CFA-DA44-B862-FB23D0B0E7A1}" srcOrd="0" destOrd="0" presId="urn:microsoft.com/office/officeart/2008/layout/LinedList"/>
    <dgm:cxn modelId="{93940540-BF08-B349-9B0F-7A61A09773EA}" type="presParOf" srcId="{0D7BBAAC-B797-AF4B-A700-A3221942F9EC}" destId="{5252B3F9-D3F6-6245-992B-3F7A675B2A55}" srcOrd="1" destOrd="0" presId="urn:microsoft.com/office/officeart/2008/layout/LinedList"/>
    <dgm:cxn modelId="{AD1D2AAE-7F21-384D-809C-63D769E6082B}" type="presParOf" srcId="{1EC37DED-BF22-DF4A-8B97-557B0261438B}" destId="{AF7FDB0B-F833-2C45-8E9C-9F7B440EF5C7}" srcOrd="6" destOrd="0" presId="urn:microsoft.com/office/officeart/2008/layout/LinedList"/>
    <dgm:cxn modelId="{DC8BC5B7-9C9A-3047-B87B-0596029F1653}" type="presParOf" srcId="{1EC37DED-BF22-DF4A-8B97-557B0261438B}" destId="{530AA7DE-E2E5-7349-BF3C-59D2116D6BB2}" srcOrd="7" destOrd="0" presId="urn:microsoft.com/office/officeart/2008/layout/LinedList"/>
    <dgm:cxn modelId="{B1B25A2A-DEF1-8646-821A-07EAE9EA23C1}" type="presParOf" srcId="{530AA7DE-E2E5-7349-BF3C-59D2116D6BB2}" destId="{55699494-0AAE-1B47-85D2-B0813FE89E6E}" srcOrd="0" destOrd="0" presId="urn:microsoft.com/office/officeart/2008/layout/LinedList"/>
    <dgm:cxn modelId="{DE811365-875E-884B-BC16-913F3A481D62}" type="presParOf" srcId="{530AA7DE-E2E5-7349-BF3C-59D2116D6BB2}" destId="{73309719-F1CA-F64E-A8F3-83BAFDC10A9D}" srcOrd="1" destOrd="0" presId="urn:microsoft.com/office/officeart/2008/layout/LinedList"/>
    <dgm:cxn modelId="{816FF95A-C91C-9340-816E-373FEE1DED88}" type="presParOf" srcId="{1EC37DED-BF22-DF4A-8B97-557B0261438B}" destId="{095EBABA-517C-2E4A-87E8-0222A43BE816}" srcOrd="8" destOrd="0" presId="urn:microsoft.com/office/officeart/2008/layout/LinedList"/>
    <dgm:cxn modelId="{3577761A-564B-FF4F-BBFC-BB135893EE03}" type="presParOf" srcId="{1EC37DED-BF22-DF4A-8B97-557B0261438B}" destId="{1FF7E5E4-DFA4-0B4F-97E5-58F373C8B896}" srcOrd="9" destOrd="0" presId="urn:microsoft.com/office/officeart/2008/layout/LinedList"/>
    <dgm:cxn modelId="{46CDAFE2-B21D-A24F-8B19-7615745BDDFC}" type="presParOf" srcId="{1FF7E5E4-DFA4-0B4F-97E5-58F373C8B896}" destId="{F165A570-7F40-F34B-855C-FA600C4D9BA5}" srcOrd="0" destOrd="0" presId="urn:microsoft.com/office/officeart/2008/layout/LinedList"/>
    <dgm:cxn modelId="{854C82CE-590D-B942-9782-5AF5D98623BA}" type="presParOf" srcId="{1FF7E5E4-DFA4-0B4F-97E5-58F373C8B896}" destId="{44C3A61F-6E33-C94A-98A4-4D6389CE594D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A08F2804-F3CD-4948-A2FF-0D9707848590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5" csCatId="colorful" phldr="1"/>
      <dgm:spPr/>
      <dgm:t>
        <a:bodyPr/>
        <a:lstStyle/>
        <a:p>
          <a:endParaRPr lang="en-US"/>
        </a:p>
      </dgm:t>
    </dgm:pt>
    <dgm:pt modelId="{5C74CE0D-5A4C-4814-A4E1-A755296DCA36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22-27% of respondents report &gt;=5% of EBIT attributable to AI initiatives</a:t>
          </a:r>
        </a:p>
      </dgm:t>
    </dgm:pt>
    <dgm:pt modelId="{9C4A0F1B-9563-4069-8620-1D2A76DA66BC}" type="parTrans" cxnId="{3C7862D9-D63B-49F4-9647-7DFFE805BC12}">
      <dgm:prSet/>
      <dgm:spPr/>
      <dgm:t>
        <a:bodyPr/>
        <a:lstStyle/>
        <a:p>
          <a:endParaRPr lang="en-US"/>
        </a:p>
      </dgm:t>
    </dgm:pt>
    <dgm:pt modelId="{E61F0078-3086-4BF0-AD22-DA7DFB00A28F}" type="sibTrans" cxnId="{3C7862D9-D63B-49F4-9647-7DFFE805BC12}">
      <dgm:prSet/>
      <dgm:spPr/>
      <dgm:t>
        <a:bodyPr/>
        <a:lstStyle/>
        <a:p>
          <a:endParaRPr lang="en-US"/>
        </a:p>
      </dgm:t>
    </dgm:pt>
    <dgm:pt modelId="{BBB94B32-2361-4D71-93AC-56F4D2FEA9E4}">
      <dgm:prSet/>
      <dgm:spPr/>
      <dgm:t>
        <a:bodyPr/>
        <a:lstStyle/>
        <a:p>
          <a:pPr>
            <a:lnSpc>
              <a:spcPct val="100000"/>
            </a:lnSpc>
            <a:defRPr cap="all"/>
          </a:pPr>
          <a:r>
            <a:rPr lang="en-US"/>
            <a:t>56% of companies report AI adoption in at least one area, up from 50% in 2020</a:t>
          </a:r>
        </a:p>
      </dgm:t>
    </dgm:pt>
    <dgm:pt modelId="{FD2F5A12-D510-442D-8384-725CB141F82C}" type="parTrans" cxnId="{E711EA67-6938-4A8D-A69F-951F8C482273}">
      <dgm:prSet/>
      <dgm:spPr/>
      <dgm:t>
        <a:bodyPr/>
        <a:lstStyle/>
        <a:p>
          <a:endParaRPr lang="en-US"/>
        </a:p>
      </dgm:t>
    </dgm:pt>
    <dgm:pt modelId="{B2E574C7-7CFC-4A60-ADF5-933E02A99D2E}" type="sibTrans" cxnId="{E711EA67-6938-4A8D-A69F-951F8C482273}">
      <dgm:prSet/>
      <dgm:spPr/>
      <dgm:t>
        <a:bodyPr/>
        <a:lstStyle/>
        <a:p>
          <a:endParaRPr lang="en-US"/>
        </a:p>
      </dgm:t>
    </dgm:pt>
    <dgm:pt modelId="{4B3FB676-30DE-4A9C-B70C-8561C56418E6}" type="pres">
      <dgm:prSet presAssocID="{A08F2804-F3CD-4948-A2FF-0D9707848590}" presName="root" presStyleCnt="0">
        <dgm:presLayoutVars>
          <dgm:dir/>
          <dgm:resizeHandles val="exact"/>
        </dgm:presLayoutVars>
      </dgm:prSet>
      <dgm:spPr/>
    </dgm:pt>
    <dgm:pt modelId="{BEA787CC-4F38-40B6-B0DC-5D7862587D39}" type="pres">
      <dgm:prSet presAssocID="{5C74CE0D-5A4C-4814-A4E1-A755296DCA36}" presName="compNode" presStyleCnt="0"/>
      <dgm:spPr/>
    </dgm:pt>
    <dgm:pt modelId="{46E2A36D-664C-4F0E-8BB4-6D786DB4DD77}" type="pres">
      <dgm:prSet presAssocID="{5C74CE0D-5A4C-4814-A4E1-A755296DCA36}" presName="iconBgRect" presStyleLbl="bgShp" presStyleIdx="0" presStyleCnt="2"/>
      <dgm:spPr/>
    </dgm:pt>
    <dgm:pt modelId="{C5B079EA-E2F9-4A88-A370-E3DB541DBB25}" type="pres">
      <dgm:prSet presAssocID="{5C74CE0D-5A4C-4814-A4E1-A755296DCA3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D77D6E78-CCA4-4E05-9500-7933DB813373}" type="pres">
      <dgm:prSet presAssocID="{5C74CE0D-5A4C-4814-A4E1-A755296DCA36}" presName="spaceRect" presStyleCnt="0"/>
      <dgm:spPr/>
    </dgm:pt>
    <dgm:pt modelId="{FF723A41-42D0-45D4-A42C-2E79B73A25B3}" type="pres">
      <dgm:prSet presAssocID="{5C74CE0D-5A4C-4814-A4E1-A755296DCA36}" presName="textRect" presStyleLbl="revTx" presStyleIdx="0" presStyleCnt="2">
        <dgm:presLayoutVars>
          <dgm:chMax val="1"/>
          <dgm:chPref val="1"/>
        </dgm:presLayoutVars>
      </dgm:prSet>
      <dgm:spPr/>
    </dgm:pt>
    <dgm:pt modelId="{7F8A9C1B-FC61-4772-B1FA-5D2C906B7031}" type="pres">
      <dgm:prSet presAssocID="{E61F0078-3086-4BF0-AD22-DA7DFB00A28F}" presName="sibTrans" presStyleCnt="0"/>
      <dgm:spPr/>
    </dgm:pt>
    <dgm:pt modelId="{AC3A6F2A-6838-496C-A89E-C7AEFD048864}" type="pres">
      <dgm:prSet presAssocID="{BBB94B32-2361-4D71-93AC-56F4D2FEA9E4}" presName="compNode" presStyleCnt="0"/>
      <dgm:spPr/>
    </dgm:pt>
    <dgm:pt modelId="{94969F36-D548-44FE-A49F-B35DB3D0CECF}" type="pres">
      <dgm:prSet presAssocID="{BBB94B32-2361-4D71-93AC-56F4D2FEA9E4}" presName="iconBgRect" presStyleLbl="bgShp" presStyleIdx="1" presStyleCnt="2"/>
      <dgm:spPr/>
    </dgm:pt>
    <dgm:pt modelId="{2BBBF70A-5A88-4149-9391-736BA869BAB5}" type="pres">
      <dgm:prSet presAssocID="{BBB94B32-2361-4D71-93AC-56F4D2FEA9E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erson with Idea"/>
        </a:ext>
      </dgm:extLst>
    </dgm:pt>
    <dgm:pt modelId="{99F3838E-F876-430D-9C18-85961A92F4DF}" type="pres">
      <dgm:prSet presAssocID="{BBB94B32-2361-4D71-93AC-56F4D2FEA9E4}" presName="spaceRect" presStyleCnt="0"/>
      <dgm:spPr/>
    </dgm:pt>
    <dgm:pt modelId="{248C0554-D806-418A-AA7D-3F0C97E15506}" type="pres">
      <dgm:prSet presAssocID="{BBB94B32-2361-4D71-93AC-56F4D2FEA9E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D901C345-F793-3440-A270-995CA9E9E41A}" type="presOf" srcId="{BBB94B32-2361-4D71-93AC-56F4D2FEA9E4}" destId="{248C0554-D806-418A-AA7D-3F0C97E15506}" srcOrd="0" destOrd="0" presId="urn:microsoft.com/office/officeart/2018/5/layout/IconCircleLabelList"/>
    <dgm:cxn modelId="{E711EA67-6938-4A8D-A69F-951F8C482273}" srcId="{A08F2804-F3CD-4948-A2FF-0D9707848590}" destId="{BBB94B32-2361-4D71-93AC-56F4D2FEA9E4}" srcOrd="1" destOrd="0" parTransId="{FD2F5A12-D510-442D-8384-725CB141F82C}" sibTransId="{B2E574C7-7CFC-4A60-ADF5-933E02A99D2E}"/>
    <dgm:cxn modelId="{1E4F02BE-79E5-9943-BAAB-D6678266226E}" type="presOf" srcId="{A08F2804-F3CD-4948-A2FF-0D9707848590}" destId="{4B3FB676-30DE-4A9C-B70C-8561C56418E6}" srcOrd="0" destOrd="0" presId="urn:microsoft.com/office/officeart/2018/5/layout/IconCircleLabelList"/>
    <dgm:cxn modelId="{3315BED0-937F-4944-B61B-AD1EB6114879}" type="presOf" srcId="{5C74CE0D-5A4C-4814-A4E1-A755296DCA36}" destId="{FF723A41-42D0-45D4-A42C-2E79B73A25B3}" srcOrd="0" destOrd="0" presId="urn:microsoft.com/office/officeart/2018/5/layout/IconCircleLabelList"/>
    <dgm:cxn modelId="{3C7862D9-D63B-49F4-9647-7DFFE805BC12}" srcId="{A08F2804-F3CD-4948-A2FF-0D9707848590}" destId="{5C74CE0D-5A4C-4814-A4E1-A755296DCA36}" srcOrd="0" destOrd="0" parTransId="{9C4A0F1B-9563-4069-8620-1D2A76DA66BC}" sibTransId="{E61F0078-3086-4BF0-AD22-DA7DFB00A28F}"/>
    <dgm:cxn modelId="{CAF1DB31-3074-2140-88FB-5F0E24489362}" type="presParOf" srcId="{4B3FB676-30DE-4A9C-B70C-8561C56418E6}" destId="{BEA787CC-4F38-40B6-B0DC-5D7862587D39}" srcOrd="0" destOrd="0" presId="urn:microsoft.com/office/officeart/2018/5/layout/IconCircleLabelList"/>
    <dgm:cxn modelId="{96D0A193-B6F5-A240-8579-16F92B8892C5}" type="presParOf" srcId="{BEA787CC-4F38-40B6-B0DC-5D7862587D39}" destId="{46E2A36D-664C-4F0E-8BB4-6D786DB4DD77}" srcOrd="0" destOrd="0" presId="urn:microsoft.com/office/officeart/2018/5/layout/IconCircleLabelList"/>
    <dgm:cxn modelId="{48781324-9B67-C242-9BF5-91C6BBDD6C91}" type="presParOf" srcId="{BEA787CC-4F38-40B6-B0DC-5D7862587D39}" destId="{C5B079EA-E2F9-4A88-A370-E3DB541DBB25}" srcOrd="1" destOrd="0" presId="urn:microsoft.com/office/officeart/2018/5/layout/IconCircleLabelList"/>
    <dgm:cxn modelId="{711A4C47-CB13-C345-91F0-369A2E80F479}" type="presParOf" srcId="{BEA787CC-4F38-40B6-B0DC-5D7862587D39}" destId="{D77D6E78-CCA4-4E05-9500-7933DB813373}" srcOrd="2" destOrd="0" presId="urn:microsoft.com/office/officeart/2018/5/layout/IconCircleLabelList"/>
    <dgm:cxn modelId="{49ECFDBD-4A0D-0F49-AE52-C28A85BCCF94}" type="presParOf" srcId="{BEA787CC-4F38-40B6-B0DC-5D7862587D39}" destId="{FF723A41-42D0-45D4-A42C-2E79B73A25B3}" srcOrd="3" destOrd="0" presId="urn:microsoft.com/office/officeart/2018/5/layout/IconCircleLabelList"/>
    <dgm:cxn modelId="{077EA127-A90D-D448-B9A0-B8203D20D8D8}" type="presParOf" srcId="{4B3FB676-30DE-4A9C-B70C-8561C56418E6}" destId="{7F8A9C1B-FC61-4772-B1FA-5D2C906B7031}" srcOrd="1" destOrd="0" presId="urn:microsoft.com/office/officeart/2018/5/layout/IconCircleLabelList"/>
    <dgm:cxn modelId="{4CE7256F-447A-394C-90A7-DCF44D49146B}" type="presParOf" srcId="{4B3FB676-30DE-4A9C-B70C-8561C56418E6}" destId="{AC3A6F2A-6838-496C-A89E-C7AEFD048864}" srcOrd="2" destOrd="0" presId="urn:microsoft.com/office/officeart/2018/5/layout/IconCircleLabelList"/>
    <dgm:cxn modelId="{B4118DCE-38D3-3241-8B13-78E44E50CBFF}" type="presParOf" srcId="{AC3A6F2A-6838-496C-A89E-C7AEFD048864}" destId="{94969F36-D548-44FE-A49F-B35DB3D0CECF}" srcOrd="0" destOrd="0" presId="urn:microsoft.com/office/officeart/2018/5/layout/IconCircleLabelList"/>
    <dgm:cxn modelId="{331C80E8-A210-E541-A1B5-D236B97CF59F}" type="presParOf" srcId="{AC3A6F2A-6838-496C-A89E-C7AEFD048864}" destId="{2BBBF70A-5A88-4149-9391-736BA869BAB5}" srcOrd="1" destOrd="0" presId="urn:microsoft.com/office/officeart/2018/5/layout/IconCircleLabelList"/>
    <dgm:cxn modelId="{152E8737-2713-E148-ACDA-27B708F36EC4}" type="presParOf" srcId="{AC3A6F2A-6838-496C-A89E-C7AEFD048864}" destId="{99F3838E-F876-430D-9C18-85961A92F4DF}" srcOrd="2" destOrd="0" presId="urn:microsoft.com/office/officeart/2018/5/layout/IconCircleLabelList"/>
    <dgm:cxn modelId="{171342A7-A096-5E4D-804A-655AF2C299F7}" type="presParOf" srcId="{AC3A6F2A-6838-496C-A89E-C7AEFD048864}" destId="{248C0554-D806-418A-AA7D-3F0C97E15506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20479E08-D92D-4268-B4D1-BFE6BD55A08B}" type="doc">
      <dgm:prSet loTypeId="urn:microsoft.com/office/officeart/2018/2/layout/IconVerticalSolid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65D09B98-ED56-42F3-B252-1A84E588479C}">
      <dgm:prSet/>
      <dgm:spPr/>
      <dgm:t>
        <a:bodyPr/>
        <a:lstStyle/>
        <a:p>
          <a:r>
            <a:rPr lang="en-US"/>
            <a:t>The right people and the right leadership</a:t>
          </a:r>
        </a:p>
      </dgm:t>
    </dgm:pt>
    <dgm:pt modelId="{8252590A-3085-41F7-8A2B-3ED19C7DEC15}" type="parTrans" cxnId="{1DA4ED02-3E2C-41A8-9D8A-6623FE310F45}">
      <dgm:prSet/>
      <dgm:spPr/>
      <dgm:t>
        <a:bodyPr/>
        <a:lstStyle/>
        <a:p>
          <a:endParaRPr lang="en-US"/>
        </a:p>
      </dgm:t>
    </dgm:pt>
    <dgm:pt modelId="{70CB182E-C930-484F-9D74-197904620644}" type="sibTrans" cxnId="{1DA4ED02-3E2C-41A8-9D8A-6623FE310F45}">
      <dgm:prSet/>
      <dgm:spPr/>
      <dgm:t>
        <a:bodyPr/>
        <a:lstStyle/>
        <a:p>
          <a:endParaRPr lang="en-US"/>
        </a:p>
      </dgm:t>
    </dgm:pt>
    <dgm:pt modelId="{BBB27818-B113-4F97-B9FC-C2F9049161B2}">
      <dgm:prSet/>
      <dgm:spPr/>
      <dgm:t>
        <a:bodyPr/>
        <a:lstStyle/>
        <a:p>
          <a:r>
            <a:rPr lang="en-US"/>
            <a:t>The right time</a:t>
          </a:r>
        </a:p>
      </dgm:t>
    </dgm:pt>
    <dgm:pt modelId="{B7691687-2439-44FB-B69F-205F738DC7EC}" type="parTrans" cxnId="{281ECC2C-FB5D-4F1B-B010-59A9286D372D}">
      <dgm:prSet/>
      <dgm:spPr/>
      <dgm:t>
        <a:bodyPr/>
        <a:lstStyle/>
        <a:p>
          <a:endParaRPr lang="en-US"/>
        </a:p>
      </dgm:t>
    </dgm:pt>
    <dgm:pt modelId="{4C16DB49-A34B-4122-BE23-40E60CFE0E20}" type="sibTrans" cxnId="{281ECC2C-FB5D-4F1B-B010-59A9286D372D}">
      <dgm:prSet/>
      <dgm:spPr/>
      <dgm:t>
        <a:bodyPr/>
        <a:lstStyle/>
        <a:p>
          <a:endParaRPr lang="en-US"/>
        </a:p>
      </dgm:t>
    </dgm:pt>
    <dgm:pt modelId="{527FFEED-E434-4DE9-A228-777BFC3421E3}">
      <dgm:prSet/>
      <dgm:spPr/>
      <dgm:t>
        <a:bodyPr/>
        <a:lstStyle/>
        <a:p>
          <a:r>
            <a:rPr lang="en-US"/>
            <a:t>The right data and infrastructure</a:t>
          </a:r>
        </a:p>
      </dgm:t>
    </dgm:pt>
    <dgm:pt modelId="{AB69789E-E032-4643-8CA8-9F3C6DB77413}" type="parTrans" cxnId="{8802D182-98DD-4AE1-9F85-0EAAAEB73DEC}">
      <dgm:prSet/>
      <dgm:spPr/>
      <dgm:t>
        <a:bodyPr/>
        <a:lstStyle/>
        <a:p>
          <a:endParaRPr lang="en-US"/>
        </a:p>
      </dgm:t>
    </dgm:pt>
    <dgm:pt modelId="{C1191C48-48F2-45E5-9B8B-EF5B4A308819}" type="sibTrans" cxnId="{8802D182-98DD-4AE1-9F85-0EAAAEB73DEC}">
      <dgm:prSet/>
      <dgm:spPr/>
      <dgm:t>
        <a:bodyPr/>
        <a:lstStyle/>
        <a:p>
          <a:endParaRPr lang="en-US"/>
        </a:p>
      </dgm:t>
    </dgm:pt>
    <dgm:pt modelId="{E275758D-936A-48BE-8A2D-F02955CE513B}">
      <dgm:prSet/>
      <dgm:spPr/>
      <dgm:t>
        <a:bodyPr/>
        <a:lstStyle/>
        <a:p>
          <a:r>
            <a:rPr lang="en-US"/>
            <a:t>The right (and defined) business problem</a:t>
          </a:r>
        </a:p>
      </dgm:t>
    </dgm:pt>
    <dgm:pt modelId="{759BAC75-7B37-4879-BDE9-1F0808AB5D30}" type="parTrans" cxnId="{F7FEB5BF-5E11-4045-93AB-829A0B6659AB}">
      <dgm:prSet/>
      <dgm:spPr/>
      <dgm:t>
        <a:bodyPr/>
        <a:lstStyle/>
        <a:p>
          <a:endParaRPr lang="en-US"/>
        </a:p>
      </dgm:t>
    </dgm:pt>
    <dgm:pt modelId="{1AC92D35-77B2-4BB1-83FE-98C4D5FC32EB}" type="sibTrans" cxnId="{F7FEB5BF-5E11-4045-93AB-829A0B6659AB}">
      <dgm:prSet/>
      <dgm:spPr/>
      <dgm:t>
        <a:bodyPr/>
        <a:lstStyle/>
        <a:p>
          <a:endParaRPr lang="en-US"/>
        </a:p>
      </dgm:t>
    </dgm:pt>
    <dgm:pt modelId="{A0818B44-D8D4-4E93-95C1-4423C86AACE9}" type="pres">
      <dgm:prSet presAssocID="{20479E08-D92D-4268-B4D1-BFE6BD55A08B}" presName="root" presStyleCnt="0">
        <dgm:presLayoutVars>
          <dgm:dir/>
          <dgm:resizeHandles val="exact"/>
        </dgm:presLayoutVars>
      </dgm:prSet>
      <dgm:spPr/>
    </dgm:pt>
    <dgm:pt modelId="{7A66A736-6D18-4012-9020-E7A7D2BB3056}" type="pres">
      <dgm:prSet presAssocID="{65D09B98-ED56-42F3-B252-1A84E588479C}" presName="compNode" presStyleCnt="0"/>
      <dgm:spPr/>
    </dgm:pt>
    <dgm:pt modelId="{ECDD0405-A649-4ADF-ACC6-EB6C901BE65C}" type="pres">
      <dgm:prSet presAssocID="{65D09B98-ED56-42F3-B252-1A84E588479C}" presName="bgRect" presStyleLbl="bgShp" presStyleIdx="0" presStyleCnt="4"/>
      <dgm:spPr/>
    </dgm:pt>
    <dgm:pt modelId="{22BD08BB-11B2-45BF-B1CE-A78EA81BFFC5}" type="pres">
      <dgm:prSet presAssocID="{65D09B98-ED56-42F3-B252-1A84E588479C}" presName="iconRect" presStyleLbl="node1" presStyleIdx="0" presStyleCnt="4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Group"/>
        </a:ext>
      </dgm:extLst>
    </dgm:pt>
    <dgm:pt modelId="{63A895D9-A545-4864-AB9D-82AE5563E9C3}" type="pres">
      <dgm:prSet presAssocID="{65D09B98-ED56-42F3-B252-1A84E588479C}" presName="spaceRect" presStyleCnt="0"/>
      <dgm:spPr/>
    </dgm:pt>
    <dgm:pt modelId="{1573E92E-A837-402E-9EE2-4FF42E6C8CA2}" type="pres">
      <dgm:prSet presAssocID="{65D09B98-ED56-42F3-B252-1A84E588479C}" presName="parTx" presStyleLbl="revTx" presStyleIdx="0" presStyleCnt="4">
        <dgm:presLayoutVars>
          <dgm:chMax val="0"/>
          <dgm:chPref val="0"/>
        </dgm:presLayoutVars>
      </dgm:prSet>
      <dgm:spPr/>
    </dgm:pt>
    <dgm:pt modelId="{6CDD9FA3-59A0-4268-B22D-D82556D9C1B3}" type="pres">
      <dgm:prSet presAssocID="{70CB182E-C930-484F-9D74-197904620644}" presName="sibTrans" presStyleCnt="0"/>
      <dgm:spPr/>
    </dgm:pt>
    <dgm:pt modelId="{DA01A819-B4C4-4BD4-916D-DCF3E88D60B1}" type="pres">
      <dgm:prSet presAssocID="{BBB27818-B113-4F97-B9FC-C2F9049161B2}" presName="compNode" presStyleCnt="0"/>
      <dgm:spPr/>
    </dgm:pt>
    <dgm:pt modelId="{0BF5BB3E-016D-4F85-8282-B771FDEECE31}" type="pres">
      <dgm:prSet presAssocID="{BBB27818-B113-4F97-B9FC-C2F9049161B2}" presName="bgRect" presStyleLbl="bgShp" presStyleIdx="1" presStyleCnt="4"/>
      <dgm:spPr/>
    </dgm:pt>
    <dgm:pt modelId="{05069D72-FC1D-4FDD-899D-C3F526BB4E87}" type="pres">
      <dgm:prSet presAssocID="{BBB27818-B113-4F97-B9FC-C2F9049161B2}" presName="iconRect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opwatch"/>
        </a:ext>
      </dgm:extLst>
    </dgm:pt>
    <dgm:pt modelId="{E46E73AB-4AA2-4B22-B757-9BC5A909CDEC}" type="pres">
      <dgm:prSet presAssocID="{BBB27818-B113-4F97-B9FC-C2F9049161B2}" presName="spaceRect" presStyleCnt="0"/>
      <dgm:spPr/>
    </dgm:pt>
    <dgm:pt modelId="{57866ECB-3EE3-4C3A-9B97-AEEDFC7AAE01}" type="pres">
      <dgm:prSet presAssocID="{BBB27818-B113-4F97-B9FC-C2F9049161B2}" presName="parTx" presStyleLbl="revTx" presStyleIdx="1" presStyleCnt="4">
        <dgm:presLayoutVars>
          <dgm:chMax val="0"/>
          <dgm:chPref val="0"/>
        </dgm:presLayoutVars>
      </dgm:prSet>
      <dgm:spPr/>
    </dgm:pt>
    <dgm:pt modelId="{7D3223B0-1C14-4543-A4CB-6BC0AE392A9A}" type="pres">
      <dgm:prSet presAssocID="{4C16DB49-A34B-4122-BE23-40E60CFE0E20}" presName="sibTrans" presStyleCnt="0"/>
      <dgm:spPr/>
    </dgm:pt>
    <dgm:pt modelId="{B394FBB9-5C48-4BAC-AAB8-7471EA73A676}" type="pres">
      <dgm:prSet presAssocID="{527FFEED-E434-4DE9-A228-777BFC3421E3}" presName="compNode" presStyleCnt="0"/>
      <dgm:spPr/>
    </dgm:pt>
    <dgm:pt modelId="{5D95F0EA-8212-47E8-B509-6AA9535F9665}" type="pres">
      <dgm:prSet presAssocID="{527FFEED-E434-4DE9-A228-777BFC3421E3}" presName="bgRect" presStyleLbl="bgShp" presStyleIdx="2" presStyleCnt="4"/>
      <dgm:spPr/>
    </dgm:pt>
    <dgm:pt modelId="{E1A351EF-F4DA-454E-9C83-77FD20CD2752}" type="pres">
      <dgm:prSet presAssocID="{527FFEED-E434-4DE9-A228-777BFC3421E3}" presName="iconRect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Database"/>
        </a:ext>
      </dgm:extLst>
    </dgm:pt>
    <dgm:pt modelId="{4BC574A2-CB6B-4F61-929E-6C649B123B3B}" type="pres">
      <dgm:prSet presAssocID="{527FFEED-E434-4DE9-A228-777BFC3421E3}" presName="spaceRect" presStyleCnt="0"/>
      <dgm:spPr/>
    </dgm:pt>
    <dgm:pt modelId="{EBA7D5AF-69A4-40A2-BC10-0D95A48F4882}" type="pres">
      <dgm:prSet presAssocID="{527FFEED-E434-4DE9-A228-777BFC3421E3}" presName="parTx" presStyleLbl="revTx" presStyleIdx="2" presStyleCnt="4">
        <dgm:presLayoutVars>
          <dgm:chMax val="0"/>
          <dgm:chPref val="0"/>
        </dgm:presLayoutVars>
      </dgm:prSet>
      <dgm:spPr/>
    </dgm:pt>
    <dgm:pt modelId="{268B2719-2DE9-4D9C-BC01-AFF34958C7C0}" type="pres">
      <dgm:prSet presAssocID="{C1191C48-48F2-45E5-9B8B-EF5B4A308819}" presName="sibTrans" presStyleCnt="0"/>
      <dgm:spPr/>
    </dgm:pt>
    <dgm:pt modelId="{0C7E3EFC-23A6-4FDB-A2AE-65A92F5E64D3}" type="pres">
      <dgm:prSet presAssocID="{E275758D-936A-48BE-8A2D-F02955CE513B}" presName="compNode" presStyleCnt="0"/>
      <dgm:spPr/>
    </dgm:pt>
    <dgm:pt modelId="{04764FF9-0A0B-4F60-BA15-1DD12352E9FB}" type="pres">
      <dgm:prSet presAssocID="{E275758D-936A-48BE-8A2D-F02955CE513B}" presName="bgRect" presStyleLbl="bgShp" presStyleIdx="3" presStyleCnt="4"/>
      <dgm:spPr/>
    </dgm:pt>
    <dgm:pt modelId="{4D41DCD2-FD64-457A-B470-8C60AFFB0F45}" type="pres">
      <dgm:prSet presAssocID="{E275758D-936A-48BE-8A2D-F02955CE513B}" presName="iconRect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Hierarchy"/>
        </a:ext>
      </dgm:extLst>
    </dgm:pt>
    <dgm:pt modelId="{01588BFD-78A7-4920-AB35-F1B1CE9DD9EA}" type="pres">
      <dgm:prSet presAssocID="{E275758D-936A-48BE-8A2D-F02955CE513B}" presName="spaceRect" presStyleCnt="0"/>
      <dgm:spPr/>
    </dgm:pt>
    <dgm:pt modelId="{0B3FBC6D-1506-47EC-997D-1AD9C93BC5E2}" type="pres">
      <dgm:prSet presAssocID="{E275758D-936A-48BE-8A2D-F02955CE513B}" presName="parTx" presStyleLbl="revTx" presStyleIdx="3" presStyleCnt="4">
        <dgm:presLayoutVars>
          <dgm:chMax val="0"/>
          <dgm:chPref val="0"/>
        </dgm:presLayoutVars>
      </dgm:prSet>
      <dgm:spPr/>
    </dgm:pt>
  </dgm:ptLst>
  <dgm:cxnLst>
    <dgm:cxn modelId="{1DA4ED02-3E2C-41A8-9D8A-6623FE310F45}" srcId="{20479E08-D92D-4268-B4D1-BFE6BD55A08B}" destId="{65D09B98-ED56-42F3-B252-1A84E588479C}" srcOrd="0" destOrd="0" parTransId="{8252590A-3085-41F7-8A2B-3ED19C7DEC15}" sibTransId="{70CB182E-C930-484F-9D74-197904620644}"/>
    <dgm:cxn modelId="{281ECC2C-FB5D-4F1B-B010-59A9286D372D}" srcId="{20479E08-D92D-4268-B4D1-BFE6BD55A08B}" destId="{BBB27818-B113-4F97-B9FC-C2F9049161B2}" srcOrd="1" destOrd="0" parTransId="{B7691687-2439-44FB-B69F-205F738DC7EC}" sibTransId="{4C16DB49-A34B-4122-BE23-40E60CFE0E20}"/>
    <dgm:cxn modelId="{9EF72752-0B17-410A-AB15-AD3A7C17AF53}" type="presOf" srcId="{527FFEED-E434-4DE9-A228-777BFC3421E3}" destId="{EBA7D5AF-69A4-40A2-BC10-0D95A48F4882}" srcOrd="0" destOrd="0" presId="urn:microsoft.com/office/officeart/2018/2/layout/IconVerticalSolidList"/>
    <dgm:cxn modelId="{23A5BB71-3C58-40B3-86CF-8EF17A5EF950}" type="presOf" srcId="{65D09B98-ED56-42F3-B252-1A84E588479C}" destId="{1573E92E-A837-402E-9EE2-4FF42E6C8CA2}" srcOrd="0" destOrd="0" presId="urn:microsoft.com/office/officeart/2018/2/layout/IconVerticalSolidList"/>
    <dgm:cxn modelId="{8802D182-98DD-4AE1-9F85-0EAAAEB73DEC}" srcId="{20479E08-D92D-4268-B4D1-BFE6BD55A08B}" destId="{527FFEED-E434-4DE9-A228-777BFC3421E3}" srcOrd="2" destOrd="0" parTransId="{AB69789E-E032-4643-8CA8-9F3C6DB77413}" sibTransId="{C1191C48-48F2-45E5-9B8B-EF5B4A308819}"/>
    <dgm:cxn modelId="{953298A3-C7EA-4092-BB9F-592A3C631110}" type="presOf" srcId="{20479E08-D92D-4268-B4D1-BFE6BD55A08B}" destId="{A0818B44-D8D4-4E93-95C1-4423C86AACE9}" srcOrd="0" destOrd="0" presId="urn:microsoft.com/office/officeart/2018/2/layout/IconVerticalSolidList"/>
    <dgm:cxn modelId="{F7FEB5BF-5E11-4045-93AB-829A0B6659AB}" srcId="{20479E08-D92D-4268-B4D1-BFE6BD55A08B}" destId="{E275758D-936A-48BE-8A2D-F02955CE513B}" srcOrd="3" destOrd="0" parTransId="{759BAC75-7B37-4879-BDE9-1F0808AB5D30}" sibTransId="{1AC92D35-77B2-4BB1-83FE-98C4D5FC32EB}"/>
    <dgm:cxn modelId="{E17086CC-DA60-481E-BD25-EA8E6F10439C}" type="presOf" srcId="{E275758D-936A-48BE-8A2D-F02955CE513B}" destId="{0B3FBC6D-1506-47EC-997D-1AD9C93BC5E2}" srcOrd="0" destOrd="0" presId="urn:microsoft.com/office/officeart/2018/2/layout/IconVerticalSolidList"/>
    <dgm:cxn modelId="{869BA2FE-26BA-4701-A23E-08CDA4D6A6F1}" type="presOf" srcId="{BBB27818-B113-4F97-B9FC-C2F9049161B2}" destId="{57866ECB-3EE3-4C3A-9B97-AEEDFC7AAE01}" srcOrd="0" destOrd="0" presId="urn:microsoft.com/office/officeart/2018/2/layout/IconVerticalSolidList"/>
    <dgm:cxn modelId="{9A470490-9316-4A80-AFC4-23B54DCD4228}" type="presParOf" srcId="{A0818B44-D8D4-4E93-95C1-4423C86AACE9}" destId="{7A66A736-6D18-4012-9020-E7A7D2BB3056}" srcOrd="0" destOrd="0" presId="urn:microsoft.com/office/officeart/2018/2/layout/IconVerticalSolidList"/>
    <dgm:cxn modelId="{49800A19-084A-439E-A60A-BBBFFBFE5597}" type="presParOf" srcId="{7A66A736-6D18-4012-9020-E7A7D2BB3056}" destId="{ECDD0405-A649-4ADF-ACC6-EB6C901BE65C}" srcOrd="0" destOrd="0" presId="urn:microsoft.com/office/officeart/2018/2/layout/IconVerticalSolidList"/>
    <dgm:cxn modelId="{8F07661E-948A-4519-BE0A-AF5BC840BCBC}" type="presParOf" srcId="{7A66A736-6D18-4012-9020-E7A7D2BB3056}" destId="{22BD08BB-11B2-45BF-B1CE-A78EA81BFFC5}" srcOrd="1" destOrd="0" presId="urn:microsoft.com/office/officeart/2018/2/layout/IconVerticalSolidList"/>
    <dgm:cxn modelId="{CBE7DF5C-9CB2-45F8-ACE7-5C9847661BAA}" type="presParOf" srcId="{7A66A736-6D18-4012-9020-E7A7D2BB3056}" destId="{63A895D9-A545-4864-AB9D-82AE5563E9C3}" srcOrd="2" destOrd="0" presId="urn:microsoft.com/office/officeart/2018/2/layout/IconVerticalSolidList"/>
    <dgm:cxn modelId="{1999A0B7-20C3-4B34-B918-CE044CAFB360}" type="presParOf" srcId="{7A66A736-6D18-4012-9020-E7A7D2BB3056}" destId="{1573E92E-A837-402E-9EE2-4FF42E6C8CA2}" srcOrd="3" destOrd="0" presId="urn:microsoft.com/office/officeart/2018/2/layout/IconVerticalSolidList"/>
    <dgm:cxn modelId="{2044FE9C-91E5-4170-BE26-C5EFB866CD4E}" type="presParOf" srcId="{A0818B44-D8D4-4E93-95C1-4423C86AACE9}" destId="{6CDD9FA3-59A0-4268-B22D-D82556D9C1B3}" srcOrd="1" destOrd="0" presId="urn:microsoft.com/office/officeart/2018/2/layout/IconVerticalSolidList"/>
    <dgm:cxn modelId="{442DCC55-B4E8-42CA-BCBC-A221E875CEBC}" type="presParOf" srcId="{A0818B44-D8D4-4E93-95C1-4423C86AACE9}" destId="{DA01A819-B4C4-4BD4-916D-DCF3E88D60B1}" srcOrd="2" destOrd="0" presId="urn:microsoft.com/office/officeart/2018/2/layout/IconVerticalSolidList"/>
    <dgm:cxn modelId="{36CF889C-115C-4531-AB09-CD64DF2483DF}" type="presParOf" srcId="{DA01A819-B4C4-4BD4-916D-DCF3E88D60B1}" destId="{0BF5BB3E-016D-4F85-8282-B771FDEECE31}" srcOrd="0" destOrd="0" presId="urn:microsoft.com/office/officeart/2018/2/layout/IconVerticalSolidList"/>
    <dgm:cxn modelId="{7F6418F4-630F-4527-9067-1C7ACDD132AE}" type="presParOf" srcId="{DA01A819-B4C4-4BD4-916D-DCF3E88D60B1}" destId="{05069D72-FC1D-4FDD-899D-C3F526BB4E87}" srcOrd="1" destOrd="0" presId="urn:microsoft.com/office/officeart/2018/2/layout/IconVerticalSolidList"/>
    <dgm:cxn modelId="{AF7E5F72-6629-4A43-985E-35265851F891}" type="presParOf" srcId="{DA01A819-B4C4-4BD4-916D-DCF3E88D60B1}" destId="{E46E73AB-4AA2-4B22-B757-9BC5A909CDEC}" srcOrd="2" destOrd="0" presId="urn:microsoft.com/office/officeart/2018/2/layout/IconVerticalSolidList"/>
    <dgm:cxn modelId="{0B108B74-469E-4EB1-A62C-DA7FB7E583D1}" type="presParOf" srcId="{DA01A819-B4C4-4BD4-916D-DCF3E88D60B1}" destId="{57866ECB-3EE3-4C3A-9B97-AEEDFC7AAE01}" srcOrd="3" destOrd="0" presId="urn:microsoft.com/office/officeart/2018/2/layout/IconVerticalSolidList"/>
    <dgm:cxn modelId="{411EEFB2-0409-4B1B-8502-8305C8BC3654}" type="presParOf" srcId="{A0818B44-D8D4-4E93-95C1-4423C86AACE9}" destId="{7D3223B0-1C14-4543-A4CB-6BC0AE392A9A}" srcOrd="3" destOrd="0" presId="urn:microsoft.com/office/officeart/2018/2/layout/IconVerticalSolidList"/>
    <dgm:cxn modelId="{690485A8-641D-41FF-BC0A-87965D5E7DD4}" type="presParOf" srcId="{A0818B44-D8D4-4E93-95C1-4423C86AACE9}" destId="{B394FBB9-5C48-4BAC-AAB8-7471EA73A676}" srcOrd="4" destOrd="0" presId="urn:microsoft.com/office/officeart/2018/2/layout/IconVerticalSolidList"/>
    <dgm:cxn modelId="{3CAE9637-4030-41B7-B557-E1D6E3C8FA05}" type="presParOf" srcId="{B394FBB9-5C48-4BAC-AAB8-7471EA73A676}" destId="{5D95F0EA-8212-47E8-B509-6AA9535F9665}" srcOrd="0" destOrd="0" presId="urn:microsoft.com/office/officeart/2018/2/layout/IconVerticalSolidList"/>
    <dgm:cxn modelId="{7063D215-6941-4915-AB8E-6F2FFB2A0958}" type="presParOf" srcId="{B394FBB9-5C48-4BAC-AAB8-7471EA73A676}" destId="{E1A351EF-F4DA-454E-9C83-77FD20CD2752}" srcOrd="1" destOrd="0" presId="urn:microsoft.com/office/officeart/2018/2/layout/IconVerticalSolidList"/>
    <dgm:cxn modelId="{4C444777-1E68-4057-BE7F-F9B6BF22BFFA}" type="presParOf" srcId="{B394FBB9-5C48-4BAC-AAB8-7471EA73A676}" destId="{4BC574A2-CB6B-4F61-929E-6C649B123B3B}" srcOrd="2" destOrd="0" presId="urn:microsoft.com/office/officeart/2018/2/layout/IconVerticalSolidList"/>
    <dgm:cxn modelId="{B11B72E5-EBA0-4F07-A0FE-13924A196C65}" type="presParOf" srcId="{B394FBB9-5C48-4BAC-AAB8-7471EA73A676}" destId="{EBA7D5AF-69A4-40A2-BC10-0D95A48F4882}" srcOrd="3" destOrd="0" presId="urn:microsoft.com/office/officeart/2018/2/layout/IconVerticalSolidList"/>
    <dgm:cxn modelId="{1567AC41-E3CF-47CD-9BDD-7CDC80F650EC}" type="presParOf" srcId="{A0818B44-D8D4-4E93-95C1-4423C86AACE9}" destId="{268B2719-2DE9-4D9C-BC01-AFF34958C7C0}" srcOrd="5" destOrd="0" presId="urn:microsoft.com/office/officeart/2018/2/layout/IconVerticalSolidList"/>
    <dgm:cxn modelId="{D49B4BC0-C927-4A63-ADE8-86757A37D86A}" type="presParOf" srcId="{A0818B44-D8D4-4E93-95C1-4423C86AACE9}" destId="{0C7E3EFC-23A6-4FDB-A2AE-65A92F5E64D3}" srcOrd="6" destOrd="0" presId="urn:microsoft.com/office/officeart/2018/2/layout/IconVerticalSolidList"/>
    <dgm:cxn modelId="{A037847F-991F-418C-9D77-B3C8421BD1B3}" type="presParOf" srcId="{0C7E3EFC-23A6-4FDB-A2AE-65A92F5E64D3}" destId="{04764FF9-0A0B-4F60-BA15-1DD12352E9FB}" srcOrd="0" destOrd="0" presId="urn:microsoft.com/office/officeart/2018/2/layout/IconVerticalSolidList"/>
    <dgm:cxn modelId="{C039C060-0D8B-4F8F-88CA-CD1DDA7AB05D}" type="presParOf" srcId="{0C7E3EFC-23A6-4FDB-A2AE-65A92F5E64D3}" destId="{4D41DCD2-FD64-457A-B470-8C60AFFB0F45}" srcOrd="1" destOrd="0" presId="urn:microsoft.com/office/officeart/2018/2/layout/IconVerticalSolidList"/>
    <dgm:cxn modelId="{EF57E503-E67F-46A7-8AA6-E6BC5B322964}" type="presParOf" srcId="{0C7E3EFC-23A6-4FDB-A2AE-65A92F5E64D3}" destId="{01588BFD-78A7-4920-AB35-F1B1CE9DD9EA}" srcOrd="2" destOrd="0" presId="urn:microsoft.com/office/officeart/2018/2/layout/IconVerticalSolidList"/>
    <dgm:cxn modelId="{8264ADAD-93F6-43E7-B08E-768D9383476F}" type="presParOf" srcId="{0C7E3EFC-23A6-4FDB-A2AE-65A92F5E64D3}" destId="{0B3FBC6D-1506-47EC-997D-1AD9C93BC5E2}" srcOrd="3" destOrd="0" presId="urn:microsoft.com/office/officeart/2018/2/layout/IconVerticalSoli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30DFC20-F093-43DD-AAA2-042987700BDC}" type="doc">
      <dgm:prSet loTypeId="urn:microsoft.com/office/officeart/2018/5/layout/IconCircleLabelList" loCatId="icon" qsTypeId="urn:microsoft.com/office/officeart/2005/8/quickstyle/simple1" qsCatId="simple" csTypeId="urn:microsoft.com/office/officeart/2018/5/colors/Iconchunking_neutralicon_colorful1" csCatId="colorful" phldr="1"/>
      <dgm:spPr/>
      <dgm:t>
        <a:bodyPr/>
        <a:lstStyle/>
        <a:p>
          <a:endParaRPr lang="en-US"/>
        </a:p>
      </dgm:t>
    </dgm:pt>
    <dgm:pt modelId="{CA884E26-A3BE-44C5-ABD3-2E28D797CFD6}">
      <dgm:prSet/>
      <dgm:spPr/>
      <dgm:t>
        <a:bodyPr/>
        <a:lstStyle/>
        <a:p>
          <a:pPr>
            <a:defRPr cap="all"/>
          </a:pPr>
          <a:r>
            <a:rPr lang="en-US"/>
            <a:t>Changing the algorithm is difficult for clients—change fatigue</a:t>
          </a:r>
        </a:p>
      </dgm:t>
    </dgm:pt>
    <dgm:pt modelId="{8AF87FB7-3F39-4B24-9FA9-40B2389FDE04}" type="parTrans" cxnId="{51CFFB01-6DA0-40B8-B146-CCF6BBBA2765}">
      <dgm:prSet/>
      <dgm:spPr/>
      <dgm:t>
        <a:bodyPr/>
        <a:lstStyle/>
        <a:p>
          <a:endParaRPr lang="en-US"/>
        </a:p>
      </dgm:t>
    </dgm:pt>
    <dgm:pt modelId="{BDEE2F90-DCE0-4EB8-AFD6-0927884BFE68}" type="sibTrans" cxnId="{51CFFB01-6DA0-40B8-B146-CCF6BBBA2765}">
      <dgm:prSet/>
      <dgm:spPr/>
      <dgm:t>
        <a:bodyPr/>
        <a:lstStyle/>
        <a:p>
          <a:endParaRPr lang="en-US"/>
        </a:p>
      </dgm:t>
    </dgm:pt>
    <dgm:pt modelId="{039BC705-70FD-4877-A046-8CD657E72FA4}">
      <dgm:prSet/>
      <dgm:spPr/>
      <dgm:t>
        <a:bodyPr/>
        <a:lstStyle/>
        <a:p>
          <a:pPr>
            <a:defRPr cap="all"/>
          </a:pPr>
          <a:r>
            <a:rPr lang="en-US"/>
            <a:t>Do you have a blue or red ocean strategy?</a:t>
          </a:r>
        </a:p>
      </dgm:t>
    </dgm:pt>
    <dgm:pt modelId="{E869B177-2549-4764-9FAD-2AB941A835FB}" type="parTrans" cxnId="{ADDB1872-53F7-4F54-8C5B-BEB74DADB1D1}">
      <dgm:prSet/>
      <dgm:spPr/>
      <dgm:t>
        <a:bodyPr/>
        <a:lstStyle/>
        <a:p>
          <a:endParaRPr lang="en-US"/>
        </a:p>
      </dgm:t>
    </dgm:pt>
    <dgm:pt modelId="{3D43943C-9581-48D8-8B47-79556246D063}" type="sibTrans" cxnId="{ADDB1872-53F7-4F54-8C5B-BEB74DADB1D1}">
      <dgm:prSet/>
      <dgm:spPr/>
      <dgm:t>
        <a:bodyPr/>
        <a:lstStyle/>
        <a:p>
          <a:endParaRPr lang="en-US"/>
        </a:p>
      </dgm:t>
    </dgm:pt>
    <dgm:pt modelId="{C9B046B4-EC44-4AAC-97E6-9A44D495517D}" type="pres">
      <dgm:prSet presAssocID="{130DFC20-F093-43DD-AAA2-042987700BDC}" presName="root" presStyleCnt="0">
        <dgm:presLayoutVars>
          <dgm:dir/>
          <dgm:resizeHandles val="exact"/>
        </dgm:presLayoutVars>
      </dgm:prSet>
      <dgm:spPr/>
    </dgm:pt>
    <dgm:pt modelId="{625367F5-E311-49AE-AED7-0ECF25D9A5C3}" type="pres">
      <dgm:prSet presAssocID="{CA884E26-A3BE-44C5-ABD3-2E28D797CFD6}" presName="compNode" presStyleCnt="0"/>
      <dgm:spPr/>
    </dgm:pt>
    <dgm:pt modelId="{125E190D-2D7C-4C03-ADF0-7DCAA528F713}" type="pres">
      <dgm:prSet presAssocID="{CA884E26-A3BE-44C5-ABD3-2E28D797CFD6}" presName="iconBgRect" presStyleLbl="bgShp" presStyleIdx="0" presStyleCnt="2"/>
      <dgm:spPr/>
    </dgm:pt>
    <dgm:pt modelId="{350ABFBB-6694-4BC5-920F-81A22186D6C2}" type="pres">
      <dgm:prSet presAssocID="{CA884E26-A3BE-44C5-ABD3-2E28D797CFD6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grammer"/>
        </a:ext>
      </dgm:extLst>
    </dgm:pt>
    <dgm:pt modelId="{6E949EAA-F4B5-4750-B4C7-8FB35BF6728D}" type="pres">
      <dgm:prSet presAssocID="{CA884E26-A3BE-44C5-ABD3-2E28D797CFD6}" presName="spaceRect" presStyleCnt="0"/>
      <dgm:spPr/>
    </dgm:pt>
    <dgm:pt modelId="{0968AB7F-CB59-4162-9889-9C97336E8052}" type="pres">
      <dgm:prSet presAssocID="{CA884E26-A3BE-44C5-ABD3-2E28D797CFD6}" presName="textRect" presStyleLbl="revTx" presStyleIdx="0" presStyleCnt="2">
        <dgm:presLayoutVars>
          <dgm:chMax val="1"/>
          <dgm:chPref val="1"/>
        </dgm:presLayoutVars>
      </dgm:prSet>
      <dgm:spPr/>
    </dgm:pt>
    <dgm:pt modelId="{7505003B-D45E-4BB6-A20D-79095EBB6E03}" type="pres">
      <dgm:prSet presAssocID="{BDEE2F90-DCE0-4EB8-AFD6-0927884BFE68}" presName="sibTrans" presStyleCnt="0"/>
      <dgm:spPr/>
    </dgm:pt>
    <dgm:pt modelId="{18CCC27B-0384-45AE-8CEE-92CB73AE0A00}" type="pres">
      <dgm:prSet presAssocID="{039BC705-70FD-4877-A046-8CD657E72FA4}" presName="compNode" presStyleCnt="0"/>
      <dgm:spPr/>
    </dgm:pt>
    <dgm:pt modelId="{2B1CDBCC-B034-4B49-99F4-21BF3F5E2F89}" type="pres">
      <dgm:prSet presAssocID="{039BC705-70FD-4877-A046-8CD657E72FA4}" presName="iconBgRect" presStyleLbl="bgShp" presStyleIdx="1" presStyleCnt="2"/>
      <dgm:spPr/>
    </dgm:pt>
    <dgm:pt modelId="{AC8A69B2-C64B-4A17-B487-DF5F04B23F4F}" type="pres">
      <dgm:prSet presAssocID="{039BC705-70FD-4877-A046-8CD657E72FA4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hale"/>
        </a:ext>
      </dgm:extLst>
    </dgm:pt>
    <dgm:pt modelId="{4263B4C7-80D8-4F12-9C24-30B4F76D4801}" type="pres">
      <dgm:prSet presAssocID="{039BC705-70FD-4877-A046-8CD657E72FA4}" presName="spaceRect" presStyleCnt="0"/>
      <dgm:spPr/>
    </dgm:pt>
    <dgm:pt modelId="{C87ED104-9687-46AF-93CD-83DF33A3453C}" type="pres">
      <dgm:prSet presAssocID="{039BC705-70FD-4877-A046-8CD657E72FA4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51CFFB01-6DA0-40B8-B146-CCF6BBBA2765}" srcId="{130DFC20-F093-43DD-AAA2-042987700BDC}" destId="{CA884E26-A3BE-44C5-ABD3-2E28D797CFD6}" srcOrd="0" destOrd="0" parTransId="{8AF87FB7-3F39-4B24-9FA9-40B2389FDE04}" sibTransId="{BDEE2F90-DCE0-4EB8-AFD6-0927884BFE68}"/>
    <dgm:cxn modelId="{B72F981A-F1E6-4060-A0CE-74632C9BA8B7}" type="presOf" srcId="{CA884E26-A3BE-44C5-ABD3-2E28D797CFD6}" destId="{0968AB7F-CB59-4162-9889-9C97336E8052}" srcOrd="0" destOrd="0" presId="urn:microsoft.com/office/officeart/2018/5/layout/IconCircleLabelList"/>
    <dgm:cxn modelId="{E016A042-711D-466D-A7FA-D0D7F57FBE8D}" type="presOf" srcId="{039BC705-70FD-4877-A046-8CD657E72FA4}" destId="{C87ED104-9687-46AF-93CD-83DF33A3453C}" srcOrd="0" destOrd="0" presId="urn:microsoft.com/office/officeart/2018/5/layout/IconCircleLabelList"/>
    <dgm:cxn modelId="{ADDB1872-53F7-4F54-8C5B-BEB74DADB1D1}" srcId="{130DFC20-F093-43DD-AAA2-042987700BDC}" destId="{039BC705-70FD-4877-A046-8CD657E72FA4}" srcOrd="1" destOrd="0" parTransId="{E869B177-2549-4764-9FAD-2AB941A835FB}" sibTransId="{3D43943C-9581-48D8-8B47-79556246D063}"/>
    <dgm:cxn modelId="{7D5BB8FE-7165-4972-8BA3-BC6FABF56BB7}" type="presOf" srcId="{130DFC20-F093-43DD-AAA2-042987700BDC}" destId="{C9B046B4-EC44-4AAC-97E6-9A44D495517D}" srcOrd="0" destOrd="0" presId="urn:microsoft.com/office/officeart/2018/5/layout/IconCircleLabelList"/>
    <dgm:cxn modelId="{CF04CDB3-4C65-433D-81B8-73A691BB4C7F}" type="presParOf" srcId="{C9B046B4-EC44-4AAC-97E6-9A44D495517D}" destId="{625367F5-E311-49AE-AED7-0ECF25D9A5C3}" srcOrd="0" destOrd="0" presId="urn:microsoft.com/office/officeart/2018/5/layout/IconCircleLabelList"/>
    <dgm:cxn modelId="{BE42B60A-186A-4736-BF93-14EF2BDCEEF3}" type="presParOf" srcId="{625367F5-E311-49AE-AED7-0ECF25D9A5C3}" destId="{125E190D-2D7C-4C03-ADF0-7DCAA528F713}" srcOrd="0" destOrd="0" presId="urn:microsoft.com/office/officeart/2018/5/layout/IconCircleLabelList"/>
    <dgm:cxn modelId="{1D472471-2C90-49B9-A393-812B3CF7BE8F}" type="presParOf" srcId="{625367F5-E311-49AE-AED7-0ECF25D9A5C3}" destId="{350ABFBB-6694-4BC5-920F-81A22186D6C2}" srcOrd="1" destOrd="0" presId="urn:microsoft.com/office/officeart/2018/5/layout/IconCircleLabelList"/>
    <dgm:cxn modelId="{C275F64D-4746-4125-89BE-A8D8423E6ECE}" type="presParOf" srcId="{625367F5-E311-49AE-AED7-0ECF25D9A5C3}" destId="{6E949EAA-F4B5-4750-B4C7-8FB35BF6728D}" srcOrd="2" destOrd="0" presId="urn:microsoft.com/office/officeart/2018/5/layout/IconCircleLabelList"/>
    <dgm:cxn modelId="{D2381828-2286-4882-A1E6-8E32E69E3E26}" type="presParOf" srcId="{625367F5-E311-49AE-AED7-0ECF25D9A5C3}" destId="{0968AB7F-CB59-4162-9889-9C97336E8052}" srcOrd="3" destOrd="0" presId="urn:microsoft.com/office/officeart/2018/5/layout/IconCircleLabelList"/>
    <dgm:cxn modelId="{72244820-3757-436C-AF4B-8C4DEDFB4254}" type="presParOf" srcId="{C9B046B4-EC44-4AAC-97E6-9A44D495517D}" destId="{7505003B-D45E-4BB6-A20D-79095EBB6E03}" srcOrd="1" destOrd="0" presId="urn:microsoft.com/office/officeart/2018/5/layout/IconCircleLabelList"/>
    <dgm:cxn modelId="{E1A9A6DE-2F02-4CB3-ACBF-3BA11EBB7A6C}" type="presParOf" srcId="{C9B046B4-EC44-4AAC-97E6-9A44D495517D}" destId="{18CCC27B-0384-45AE-8CEE-92CB73AE0A00}" srcOrd="2" destOrd="0" presId="urn:microsoft.com/office/officeart/2018/5/layout/IconCircleLabelList"/>
    <dgm:cxn modelId="{776B4E55-00FC-4769-BA46-45907773217C}" type="presParOf" srcId="{18CCC27B-0384-45AE-8CEE-92CB73AE0A00}" destId="{2B1CDBCC-B034-4B49-99F4-21BF3F5E2F89}" srcOrd="0" destOrd="0" presId="urn:microsoft.com/office/officeart/2018/5/layout/IconCircleLabelList"/>
    <dgm:cxn modelId="{496EEEEC-FD5D-4B74-B3A3-79818CC09A7A}" type="presParOf" srcId="{18CCC27B-0384-45AE-8CEE-92CB73AE0A00}" destId="{AC8A69B2-C64B-4A17-B487-DF5F04B23F4F}" srcOrd="1" destOrd="0" presId="urn:microsoft.com/office/officeart/2018/5/layout/IconCircleLabelList"/>
    <dgm:cxn modelId="{9BB098B7-EB45-4D5F-BF5A-487ADA893698}" type="presParOf" srcId="{18CCC27B-0384-45AE-8CEE-92CB73AE0A00}" destId="{4263B4C7-80D8-4F12-9C24-30B4F76D4801}" srcOrd="2" destOrd="0" presId="urn:microsoft.com/office/officeart/2018/5/layout/IconCircleLabelList"/>
    <dgm:cxn modelId="{2B034294-539B-4BA8-B0B1-F612FF414190}" type="presParOf" srcId="{18CCC27B-0384-45AE-8CEE-92CB73AE0A00}" destId="{C87ED104-9687-46AF-93CD-83DF33A3453C}" srcOrd="3" destOrd="0" presId="urn:microsoft.com/office/officeart/2018/5/layout/IconCircle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8CCB02BE-F42C-4D6F-A453-834A09B62861}" type="doc">
      <dgm:prSet loTypeId="urn:microsoft.com/office/officeart/2005/8/layout/vList2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222CBB5E-6DD2-4D4D-95BB-5F06617EF9C3}">
      <dgm:prSet/>
      <dgm:spPr/>
      <dgm:t>
        <a:bodyPr/>
        <a:lstStyle/>
        <a:p>
          <a:r>
            <a:rPr lang="en-US"/>
            <a:t>You are tasked with predicting the risk of development of type 2 diabetes in a patient population using both demographic data and EMR data. Your options:</a:t>
          </a:r>
        </a:p>
      </dgm:t>
    </dgm:pt>
    <dgm:pt modelId="{97DA8FEB-F53E-4C84-90BF-5CC6BC9AEE65}" type="parTrans" cxnId="{C0C41DF6-102F-476F-9599-1E2B304088D3}">
      <dgm:prSet/>
      <dgm:spPr/>
      <dgm:t>
        <a:bodyPr/>
        <a:lstStyle/>
        <a:p>
          <a:endParaRPr lang="en-US"/>
        </a:p>
      </dgm:t>
    </dgm:pt>
    <dgm:pt modelId="{EEF8F3EE-9F62-4FBE-9FF9-708AB2717C9E}" type="sibTrans" cxnId="{C0C41DF6-102F-476F-9599-1E2B304088D3}">
      <dgm:prSet/>
      <dgm:spPr/>
      <dgm:t>
        <a:bodyPr/>
        <a:lstStyle/>
        <a:p>
          <a:endParaRPr lang="en-US"/>
        </a:p>
      </dgm:t>
    </dgm:pt>
    <dgm:pt modelId="{76B696C3-9F33-4F2C-B4D9-0F4951AED7E5}">
      <dgm:prSet/>
      <dgm:spPr/>
      <dgm:t>
        <a:bodyPr/>
        <a:lstStyle/>
        <a:p>
          <a:r>
            <a:rPr lang="en-US" dirty="0"/>
            <a:t>You can develop a logistic regression model in 6 weeks with a classification accuracy (true positives + true negatives/total) of 0.77.</a:t>
          </a:r>
        </a:p>
      </dgm:t>
    </dgm:pt>
    <dgm:pt modelId="{819DDEFE-AA56-434D-9FA1-379E4B21FCD1}" type="parTrans" cxnId="{997C4B97-0422-4ACD-B5DA-749213BC597F}">
      <dgm:prSet/>
      <dgm:spPr/>
      <dgm:t>
        <a:bodyPr/>
        <a:lstStyle/>
        <a:p>
          <a:endParaRPr lang="en-US"/>
        </a:p>
      </dgm:t>
    </dgm:pt>
    <dgm:pt modelId="{14C4DA22-1AEA-4480-ADCE-6CAF13A4FE03}" type="sibTrans" cxnId="{997C4B97-0422-4ACD-B5DA-749213BC597F}">
      <dgm:prSet/>
      <dgm:spPr/>
      <dgm:t>
        <a:bodyPr/>
        <a:lstStyle/>
        <a:p>
          <a:endParaRPr lang="en-US"/>
        </a:p>
      </dgm:t>
    </dgm:pt>
    <dgm:pt modelId="{14D9D494-1694-4D5A-A482-0D3D852BFBC2}">
      <dgm:prSet/>
      <dgm:spPr/>
      <dgm:t>
        <a:bodyPr/>
        <a:lstStyle/>
        <a:p>
          <a:r>
            <a:rPr lang="en-US" dirty="0"/>
            <a:t>You can develop a 60-layer neural net, deployed, with model monitoring and logging and Bayesian hyperparameter tuning in 24 weeks with a classification accuracy (true positives + true negatives/total) of 0.85.</a:t>
          </a:r>
        </a:p>
      </dgm:t>
    </dgm:pt>
    <dgm:pt modelId="{FE8F1EA0-6994-4F24-B867-0E9F8157B895}" type="parTrans" cxnId="{65363D4E-87DE-4E12-97ED-4EF87DA410A5}">
      <dgm:prSet/>
      <dgm:spPr/>
      <dgm:t>
        <a:bodyPr/>
        <a:lstStyle/>
        <a:p>
          <a:endParaRPr lang="en-US"/>
        </a:p>
      </dgm:t>
    </dgm:pt>
    <dgm:pt modelId="{C29E7E77-15E3-4AC2-8A1A-1906B50E3E0A}" type="sibTrans" cxnId="{65363D4E-87DE-4E12-97ED-4EF87DA410A5}">
      <dgm:prSet/>
      <dgm:spPr/>
      <dgm:t>
        <a:bodyPr/>
        <a:lstStyle/>
        <a:p>
          <a:endParaRPr lang="en-US"/>
        </a:p>
      </dgm:t>
    </dgm:pt>
    <dgm:pt modelId="{2093CAD3-C7DB-4F90-93A4-2868EAF2C247}">
      <dgm:prSet/>
      <dgm:spPr/>
      <dgm:t>
        <a:bodyPr/>
        <a:lstStyle/>
        <a:p>
          <a:r>
            <a:rPr lang="en-US"/>
            <a:t>As the leader of data science, which option would you recommend to the c-suite?</a:t>
          </a:r>
        </a:p>
      </dgm:t>
    </dgm:pt>
    <dgm:pt modelId="{401F2AE2-E024-4553-BEF1-B5A5328BB9B3}" type="parTrans" cxnId="{15F6E53C-DD01-48F8-B44B-CFD764A8C1CA}">
      <dgm:prSet/>
      <dgm:spPr/>
      <dgm:t>
        <a:bodyPr/>
        <a:lstStyle/>
        <a:p>
          <a:endParaRPr lang="en-US"/>
        </a:p>
      </dgm:t>
    </dgm:pt>
    <dgm:pt modelId="{6AC201E6-AE21-41F5-AC68-BC0AC0B3BF1B}" type="sibTrans" cxnId="{15F6E53C-DD01-48F8-B44B-CFD764A8C1CA}">
      <dgm:prSet/>
      <dgm:spPr/>
      <dgm:t>
        <a:bodyPr/>
        <a:lstStyle/>
        <a:p>
          <a:endParaRPr lang="en-US"/>
        </a:p>
      </dgm:t>
    </dgm:pt>
    <dgm:pt modelId="{9827479A-B21A-814C-8445-3E3D9989F30F}" type="pres">
      <dgm:prSet presAssocID="{8CCB02BE-F42C-4D6F-A453-834A09B62861}" presName="linear" presStyleCnt="0">
        <dgm:presLayoutVars>
          <dgm:animLvl val="lvl"/>
          <dgm:resizeHandles val="exact"/>
        </dgm:presLayoutVars>
      </dgm:prSet>
      <dgm:spPr/>
    </dgm:pt>
    <dgm:pt modelId="{6998E777-E556-0D42-A2EF-E99AC41C4F85}" type="pres">
      <dgm:prSet presAssocID="{222CBB5E-6DD2-4D4D-95BB-5F06617EF9C3}" presName="parentText" presStyleLbl="node1" presStyleIdx="0" presStyleCnt="4">
        <dgm:presLayoutVars>
          <dgm:chMax val="0"/>
          <dgm:bulletEnabled val="1"/>
        </dgm:presLayoutVars>
      </dgm:prSet>
      <dgm:spPr/>
    </dgm:pt>
    <dgm:pt modelId="{4824B86E-1FFD-914C-8BD4-470E89A0BAA3}" type="pres">
      <dgm:prSet presAssocID="{EEF8F3EE-9F62-4FBE-9FF9-708AB2717C9E}" presName="spacer" presStyleCnt="0"/>
      <dgm:spPr/>
    </dgm:pt>
    <dgm:pt modelId="{8362AE56-A253-4147-8001-A8358AFD9A53}" type="pres">
      <dgm:prSet presAssocID="{76B696C3-9F33-4F2C-B4D9-0F4951AED7E5}" presName="parentText" presStyleLbl="node1" presStyleIdx="1" presStyleCnt="4">
        <dgm:presLayoutVars>
          <dgm:chMax val="0"/>
          <dgm:bulletEnabled val="1"/>
        </dgm:presLayoutVars>
      </dgm:prSet>
      <dgm:spPr/>
    </dgm:pt>
    <dgm:pt modelId="{EB8B902C-E4AE-534B-B0A1-5BD5517658B6}" type="pres">
      <dgm:prSet presAssocID="{14C4DA22-1AEA-4480-ADCE-6CAF13A4FE03}" presName="spacer" presStyleCnt="0"/>
      <dgm:spPr/>
    </dgm:pt>
    <dgm:pt modelId="{3AF6FE55-BB2B-3A41-A622-C4CD7918E5B4}" type="pres">
      <dgm:prSet presAssocID="{14D9D494-1694-4D5A-A482-0D3D852BFBC2}" presName="parentText" presStyleLbl="node1" presStyleIdx="2" presStyleCnt="4">
        <dgm:presLayoutVars>
          <dgm:chMax val="0"/>
          <dgm:bulletEnabled val="1"/>
        </dgm:presLayoutVars>
      </dgm:prSet>
      <dgm:spPr/>
    </dgm:pt>
    <dgm:pt modelId="{B598C026-AD84-EF42-94DD-D2703531E72C}" type="pres">
      <dgm:prSet presAssocID="{C29E7E77-15E3-4AC2-8A1A-1906B50E3E0A}" presName="spacer" presStyleCnt="0"/>
      <dgm:spPr/>
    </dgm:pt>
    <dgm:pt modelId="{4A34C56C-DCA9-CD49-BAB5-F6880954A647}" type="pres">
      <dgm:prSet presAssocID="{2093CAD3-C7DB-4F90-93A4-2868EAF2C247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AE7E208-88FE-574A-B58B-B00B37EDAA47}" type="presOf" srcId="{8CCB02BE-F42C-4D6F-A453-834A09B62861}" destId="{9827479A-B21A-814C-8445-3E3D9989F30F}" srcOrd="0" destOrd="0" presId="urn:microsoft.com/office/officeart/2005/8/layout/vList2"/>
    <dgm:cxn modelId="{15F6E53C-DD01-48F8-B44B-CFD764A8C1CA}" srcId="{8CCB02BE-F42C-4D6F-A453-834A09B62861}" destId="{2093CAD3-C7DB-4F90-93A4-2868EAF2C247}" srcOrd="3" destOrd="0" parTransId="{401F2AE2-E024-4553-BEF1-B5A5328BB9B3}" sibTransId="{6AC201E6-AE21-41F5-AC68-BC0AC0B3BF1B}"/>
    <dgm:cxn modelId="{65363D4E-87DE-4E12-97ED-4EF87DA410A5}" srcId="{8CCB02BE-F42C-4D6F-A453-834A09B62861}" destId="{14D9D494-1694-4D5A-A482-0D3D852BFBC2}" srcOrd="2" destOrd="0" parTransId="{FE8F1EA0-6994-4F24-B867-0E9F8157B895}" sibTransId="{C29E7E77-15E3-4AC2-8A1A-1906B50E3E0A}"/>
    <dgm:cxn modelId="{07FA1955-4A32-344F-AEC4-3463B186E027}" type="presOf" srcId="{76B696C3-9F33-4F2C-B4D9-0F4951AED7E5}" destId="{8362AE56-A253-4147-8001-A8358AFD9A53}" srcOrd="0" destOrd="0" presId="urn:microsoft.com/office/officeart/2005/8/layout/vList2"/>
    <dgm:cxn modelId="{4AFFAA78-AD8F-D242-82E6-37489302F717}" type="presOf" srcId="{14D9D494-1694-4D5A-A482-0D3D852BFBC2}" destId="{3AF6FE55-BB2B-3A41-A622-C4CD7918E5B4}" srcOrd="0" destOrd="0" presId="urn:microsoft.com/office/officeart/2005/8/layout/vList2"/>
    <dgm:cxn modelId="{997C4B97-0422-4ACD-B5DA-749213BC597F}" srcId="{8CCB02BE-F42C-4D6F-A453-834A09B62861}" destId="{76B696C3-9F33-4F2C-B4D9-0F4951AED7E5}" srcOrd="1" destOrd="0" parTransId="{819DDEFE-AA56-434D-9FA1-379E4B21FCD1}" sibTransId="{14C4DA22-1AEA-4480-ADCE-6CAF13A4FE03}"/>
    <dgm:cxn modelId="{FB4BC0DF-92E9-FF4F-8718-93F4401DC99B}" type="presOf" srcId="{222CBB5E-6DD2-4D4D-95BB-5F06617EF9C3}" destId="{6998E777-E556-0D42-A2EF-E99AC41C4F85}" srcOrd="0" destOrd="0" presId="urn:microsoft.com/office/officeart/2005/8/layout/vList2"/>
    <dgm:cxn modelId="{C0C41DF6-102F-476F-9599-1E2B304088D3}" srcId="{8CCB02BE-F42C-4D6F-A453-834A09B62861}" destId="{222CBB5E-6DD2-4D4D-95BB-5F06617EF9C3}" srcOrd="0" destOrd="0" parTransId="{97DA8FEB-F53E-4C84-90BF-5CC6BC9AEE65}" sibTransId="{EEF8F3EE-9F62-4FBE-9FF9-708AB2717C9E}"/>
    <dgm:cxn modelId="{27C8B1FF-EF63-5D4A-BF7B-7D562D6958F8}" type="presOf" srcId="{2093CAD3-C7DB-4F90-93A4-2868EAF2C247}" destId="{4A34C56C-DCA9-CD49-BAB5-F6880954A647}" srcOrd="0" destOrd="0" presId="urn:microsoft.com/office/officeart/2005/8/layout/vList2"/>
    <dgm:cxn modelId="{34D0C828-4A18-8240-B061-F3BDB4A0CE5A}" type="presParOf" srcId="{9827479A-B21A-814C-8445-3E3D9989F30F}" destId="{6998E777-E556-0D42-A2EF-E99AC41C4F85}" srcOrd="0" destOrd="0" presId="urn:microsoft.com/office/officeart/2005/8/layout/vList2"/>
    <dgm:cxn modelId="{6E607488-6753-B948-9571-976682CD8D9A}" type="presParOf" srcId="{9827479A-B21A-814C-8445-3E3D9989F30F}" destId="{4824B86E-1FFD-914C-8BD4-470E89A0BAA3}" srcOrd="1" destOrd="0" presId="urn:microsoft.com/office/officeart/2005/8/layout/vList2"/>
    <dgm:cxn modelId="{EF30DE0B-0BEE-C34B-97F7-C16F9B71DC3D}" type="presParOf" srcId="{9827479A-B21A-814C-8445-3E3D9989F30F}" destId="{8362AE56-A253-4147-8001-A8358AFD9A53}" srcOrd="2" destOrd="0" presId="urn:microsoft.com/office/officeart/2005/8/layout/vList2"/>
    <dgm:cxn modelId="{496760B0-20D0-8D47-8243-82F12FE0FCEC}" type="presParOf" srcId="{9827479A-B21A-814C-8445-3E3D9989F30F}" destId="{EB8B902C-E4AE-534B-B0A1-5BD5517658B6}" srcOrd="3" destOrd="0" presId="urn:microsoft.com/office/officeart/2005/8/layout/vList2"/>
    <dgm:cxn modelId="{45A8E0B1-1CE8-C74D-9A2F-6207703CD3E9}" type="presParOf" srcId="{9827479A-B21A-814C-8445-3E3D9989F30F}" destId="{3AF6FE55-BB2B-3A41-A622-C4CD7918E5B4}" srcOrd="4" destOrd="0" presId="urn:microsoft.com/office/officeart/2005/8/layout/vList2"/>
    <dgm:cxn modelId="{B7065B61-6E46-2443-9135-B81D2E1FB062}" type="presParOf" srcId="{9827479A-B21A-814C-8445-3E3D9989F30F}" destId="{B598C026-AD84-EF42-94DD-D2703531E72C}" srcOrd="5" destOrd="0" presId="urn:microsoft.com/office/officeart/2005/8/layout/vList2"/>
    <dgm:cxn modelId="{EB8CA593-72C3-7240-BDD5-B6A858D477DF}" type="presParOf" srcId="{9827479A-B21A-814C-8445-3E3D9989F30F}" destId="{4A34C56C-DCA9-CD49-BAB5-F6880954A647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F794C7A-659B-344C-A607-D9F49EE0B192}">
      <dsp:nvSpPr>
        <dsp:cNvPr id="0" name=""/>
        <dsp:cNvSpPr/>
      </dsp:nvSpPr>
      <dsp:spPr>
        <a:xfrm>
          <a:off x="0" y="2492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A0AAC59-DD60-414D-B865-4F7B6DFF20C3}">
      <dsp:nvSpPr>
        <dsp:cNvPr id="0" name=""/>
        <dsp:cNvSpPr/>
      </dsp:nvSpPr>
      <dsp:spPr>
        <a:xfrm>
          <a:off x="0" y="2492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Lindsey Clark</a:t>
          </a:r>
        </a:p>
      </dsp:txBody>
      <dsp:txXfrm>
        <a:off x="0" y="2492"/>
        <a:ext cx="6492875" cy="850069"/>
      </dsp:txXfrm>
    </dsp:sp>
    <dsp:sp modelId="{2B98167D-C138-4845-BC7D-51D74728BB57}">
      <dsp:nvSpPr>
        <dsp:cNvPr id="0" name=""/>
        <dsp:cNvSpPr/>
      </dsp:nvSpPr>
      <dsp:spPr>
        <a:xfrm>
          <a:off x="0" y="852561"/>
          <a:ext cx="6492875" cy="0"/>
        </a:xfrm>
        <a:prstGeom prst="lin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7493C30-700D-274A-B07E-D582BF76D815}">
      <dsp:nvSpPr>
        <dsp:cNvPr id="0" name=""/>
        <dsp:cNvSpPr/>
      </dsp:nvSpPr>
      <dsp:spPr>
        <a:xfrm>
          <a:off x="0" y="852561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lindseyclark@hey.com</a:t>
          </a:r>
          <a:endParaRPr lang="en-US" sz="2200" kern="1200" dirty="0"/>
        </a:p>
      </dsp:txBody>
      <dsp:txXfrm>
        <a:off x="0" y="852561"/>
        <a:ext cx="6492875" cy="850069"/>
      </dsp:txXfrm>
    </dsp:sp>
    <dsp:sp modelId="{C7C68EBF-7F1A-5A42-9A8B-934A421182D8}">
      <dsp:nvSpPr>
        <dsp:cNvPr id="0" name=""/>
        <dsp:cNvSpPr/>
      </dsp:nvSpPr>
      <dsp:spPr>
        <a:xfrm>
          <a:off x="0" y="1702630"/>
          <a:ext cx="6492875" cy="0"/>
        </a:xfrm>
        <a:prstGeom prst="line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83B77F-D544-EA46-A5CA-22E348EFAA59}">
      <dsp:nvSpPr>
        <dsp:cNvPr id="0" name=""/>
        <dsp:cNvSpPr/>
      </dsp:nvSpPr>
      <dsp:spPr>
        <a:xfrm>
          <a:off x="0" y="1702630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www.linkedin.com/in/lindseymclark29/</a:t>
          </a:r>
        </a:p>
      </dsp:txBody>
      <dsp:txXfrm>
        <a:off x="0" y="1702630"/>
        <a:ext cx="6492875" cy="850069"/>
      </dsp:txXfrm>
    </dsp:sp>
    <dsp:sp modelId="{91564678-A0C7-E94F-B545-9CD9FB8E77F2}">
      <dsp:nvSpPr>
        <dsp:cNvPr id="0" name=""/>
        <dsp:cNvSpPr/>
      </dsp:nvSpPr>
      <dsp:spPr>
        <a:xfrm>
          <a:off x="0" y="2552699"/>
          <a:ext cx="6492875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69341AD-9CE5-1B46-8388-1E9176071C9D}">
      <dsp:nvSpPr>
        <dsp:cNvPr id="0" name=""/>
        <dsp:cNvSpPr/>
      </dsp:nvSpPr>
      <dsp:spPr>
        <a:xfrm>
          <a:off x="0" y="255269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github.com/lindseymclark</a:t>
          </a:r>
        </a:p>
      </dsp:txBody>
      <dsp:txXfrm>
        <a:off x="0" y="2552699"/>
        <a:ext cx="6492875" cy="850069"/>
      </dsp:txXfrm>
    </dsp:sp>
    <dsp:sp modelId="{177A95A6-A74C-4649-A519-8E55338C8597}">
      <dsp:nvSpPr>
        <dsp:cNvPr id="0" name=""/>
        <dsp:cNvSpPr/>
      </dsp:nvSpPr>
      <dsp:spPr>
        <a:xfrm>
          <a:off x="0" y="3402769"/>
          <a:ext cx="6492875" cy="0"/>
        </a:xfrm>
        <a:prstGeom prst="line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701A9-9218-7A4B-82CD-E485A0E2A5F3}">
      <dsp:nvSpPr>
        <dsp:cNvPr id="0" name=""/>
        <dsp:cNvSpPr/>
      </dsp:nvSpPr>
      <dsp:spPr>
        <a:xfrm>
          <a:off x="0" y="3402769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 err="1"/>
            <a:t>world.hey.com</a:t>
          </a:r>
          <a:r>
            <a:rPr lang="en-US" sz="2200" kern="1200" dirty="0"/>
            <a:t>/</a:t>
          </a:r>
          <a:r>
            <a:rPr lang="en-US" sz="2200" kern="1200" dirty="0" err="1"/>
            <a:t>lindseyclark</a:t>
          </a:r>
          <a:r>
            <a:rPr lang="en-US" sz="2200" kern="1200" dirty="0"/>
            <a:t>/</a:t>
          </a:r>
        </a:p>
      </dsp:txBody>
      <dsp:txXfrm>
        <a:off x="0" y="3402769"/>
        <a:ext cx="6492875" cy="850069"/>
      </dsp:txXfrm>
    </dsp:sp>
    <dsp:sp modelId="{9A4054B4-03B3-CC45-9E46-85F7D8A0039A}">
      <dsp:nvSpPr>
        <dsp:cNvPr id="0" name=""/>
        <dsp:cNvSpPr/>
      </dsp:nvSpPr>
      <dsp:spPr>
        <a:xfrm>
          <a:off x="0" y="4252838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EC9637-6416-A84C-B2DF-5010E68F4F63}">
      <dsp:nvSpPr>
        <dsp:cNvPr id="0" name=""/>
        <dsp:cNvSpPr/>
      </dsp:nvSpPr>
      <dsp:spPr>
        <a:xfrm>
          <a:off x="0" y="4252838"/>
          <a:ext cx="6492875" cy="85006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3820" tIns="83820" rIns="83820" bIns="83820" numCol="1" spcCol="1270" anchor="t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 dirty="0"/>
            <a:t>live in Knoxville, one pug Bo, road and mountain bike, like to eat, hike, play golf, love the Webb telescope </a:t>
          </a:r>
        </a:p>
      </dsp:txBody>
      <dsp:txXfrm>
        <a:off x="0" y="4252838"/>
        <a:ext cx="6492875" cy="850069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78E373-9B30-D043-8919-B1557D03FF5C}">
      <dsp:nvSpPr>
        <dsp:cNvPr id="0" name=""/>
        <dsp:cNvSpPr/>
      </dsp:nvSpPr>
      <dsp:spPr>
        <a:xfrm>
          <a:off x="0" y="623"/>
          <a:ext cx="6492875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2822F6-9E17-8347-93CB-300E95976456}">
      <dsp:nvSpPr>
        <dsp:cNvPr id="0" name=""/>
        <dsp:cNvSpPr/>
      </dsp:nvSpPr>
      <dsp:spPr>
        <a:xfrm>
          <a:off x="0" y="62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You are tasked with predicting the risk of development of type 2 diabetes in a patient population using both demographic data and EMR data. Your options:</a:t>
          </a:r>
        </a:p>
      </dsp:txBody>
      <dsp:txXfrm>
        <a:off x="0" y="623"/>
        <a:ext cx="6492875" cy="1020830"/>
      </dsp:txXfrm>
    </dsp:sp>
    <dsp:sp modelId="{97C733AF-1357-BC49-BD4F-CA706CFD757A}">
      <dsp:nvSpPr>
        <dsp:cNvPr id="0" name=""/>
        <dsp:cNvSpPr/>
      </dsp:nvSpPr>
      <dsp:spPr>
        <a:xfrm>
          <a:off x="0" y="1021453"/>
          <a:ext cx="6492875" cy="0"/>
        </a:xfrm>
        <a:prstGeom prst="line">
          <a:avLst/>
        </a:prstGeom>
        <a:solidFill>
          <a:schemeClr val="accent2">
            <a:hueOff val="-363841"/>
            <a:satOff val="-20982"/>
            <a:lumOff val="2157"/>
            <a:alphaOff val="0"/>
          </a:schemeClr>
        </a:solidFill>
        <a:ln w="12700" cap="flat" cmpd="sng" algn="ctr">
          <a:solidFill>
            <a:schemeClr val="accent2">
              <a:hueOff val="-363841"/>
              <a:satOff val="-20982"/>
              <a:lumOff val="215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77917A2-5B78-3540-B133-5BDB95CA167C}">
      <dsp:nvSpPr>
        <dsp:cNvPr id="0" name=""/>
        <dsp:cNvSpPr/>
      </dsp:nvSpPr>
      <dsp:spPr>
        <a:xfrm>
          <a:off x="0" y="1021453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1. </a:t>
          </a:r>
          <a:r>
            <a:rPr lang="en-US" sz="1600" kern="1200" dirty="0"/>
            <a:t>You can use BMI threshold to identify patients at risk for diabetes in 1 week.</a:t>
          </a:r>
        </a:p>
      </dsp:txBody>
      <dsp:txXfrm>
        <a:off x="0" y="1021453"/>
        <a:ext cx="6492875" cy="1020830"/>
      </dsp:txXfrm>
    </dsp:sp>
    <dsp:sp modelId="{481707EE-3D0C-5241-9143-F1719D3323CA}">
      <dsp:nvSpPr>
        <dsp:cNvPr id="0" name=""/>
        <dsp:cNvSpPr/>
      </dsp:nvSpPr>
      <dsp:spPr>
        <a:xfrm>
          <a:off x="0" y="2042284"/>
          <a:ext cx="6492875" cy="0"/>
        </a:xfrm>
        <a:prstGeom prst="line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9E70733-4CFA-DA44-B862-FB23D0B0E7A1}">
      <dsp:nvSpPr>
        <dsp:cNvPr id="0" name=""/>
        <dsp:cNvSpPr/>
      </dsp:nvSpPr>
      <dsp:spPr>
        <a:xfrm>
          <a:off x="0" y="2042284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2. </a:t>
          </a:r>
          <a:r>
            <a:rPr lang="en-US" sz="1600" kern="1200" dirty="0"/>
            <a:t>You can develop a logistic regression model in 6 weeks with a classification accuracy (true positives + true negatives/total) of 0.77.</a:t>
          </a:r>
        </a:p>
      </dsp:txBody>
      <dsp:txXfrm>
        <a:off x="0" y="2042284"/>
        <a:ext cx="6492875" cy="1020830"/>
      </dsp:txXfrm>
    </dsp:sp>
    <dsp:sp modelId="{AF7FDB0B-F833-2C45-8E9C-9F7B440EF5C7}">
      <dsp:nvSpPr>
        <dsp:cNvPr id="0" name=""/>
        <dsp:cNvSpPr/>
      </dsp:nvSpPr>
      <dsp:spPr>
        <a:xfrm>
          <a:off x="0" y="3063115"/>
          <a:ext cx="6492875" cy="0"/>
        </a:xfrm>
        <a:prstGeom prst="line">
          <a:avLst/>
        </a:prstGeom>
        <a:solidFill>
          <a:schemeClr val="accent2">
            <a:hueOff val="-1091522"/>
            <a:satOff val="-62946"/>
            <a:lumOff val="6471"/>
            <a:alphaOff val="0"/>
          </a:schemeClr>
        </a:solidFill>
        <a:ln w="12700" cap="flat" cmpd="sng" algn="ctr">
          <a:solidFill>
            <a:schemeClr val="accent2">
              <a:hueOff val="-1091522"/>
              <a:satOff val="-62946"/>
              <a:lumOff val="647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5699494-0AAE-1B47-85D2-B0813FE89E6E}">
      <dsp:nvSpPr>
        <dsp:cNvPr id="0" name=""/>
        <dsp:cNvSpPr/>
      </dsp:nvSpPr>
      <dsp:spPr>
        <a:xfrm>
          <a:off x="0" y="3063115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1" kern="1200" dirty="0"/>
            <a:t>3.</a:t>
          </a:r>
          <a:r>
            <a:rPr lang="en-US" sz="1600" kern="1200" dirty="0"/>
            <a:t> You can develop a 60-layer neural net, deployed, with model monitoring and logging and Bayesian hyperparameter tuning in 24 weeks with a classification accuracy (true positives + true negatives/total) of 0.85.</a:t>
          </a:r>
        </a:p>
      </dsp:txBody>
      <dsp:txXfrm>
        <a:off x="0" y="3063115"/>
        <a:ext cx="6492875" cy="1020830"/>
      </dsp:txXfrm>
    </dsp:sp>
    <dsp:sp modelId="{095EBABA-517C-2E4A-87E8-0222A43BE816}">
      <dsp:nvSpPr>
        <dsp:cNvPr id="0" name=""/>
        <dsp:cNvSpPr/>
      </dsp:nvSpPr>
      <dsp:spPr>
        <a:xfrm>
          <a:off x="0" y="4083946"/>
          <a:ext cx="6492875" cy="0"/>
        </a:xfrm>
        <a:prstGeom prst="line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165A570-7F40-F34B-855C-FA600C4D9BA5}">
      <dsp:nvSpPr>
        <dsp:cNvPr id="0" name=""/>
        <dsp:cNvSpPr/>
      </dsp:nvSpPr>
      <dsp:spPr>
        <a:xfrm>
          <a:off x="0" y="4083946"/>
          <a:ext cx="6492875" cy="102083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0960" tIns="60960" rIns="60960" bIns="60960" numCol="1" spcCol="1270" anchor="t" anchorCtr="0">
          <a:noAutofit/>
        </a:bodyPr>
        <a:lstStyle/>
        <a:p>
          <a:pPr marL="0" lvl="0" indent="0" algn="l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As the leader of data science, which option would you recommend to the c-suite and why?</a:t>
          </a:r>
        </a:p>
      </dsp:txBody>
      <dsp:txXfrm>
        <a:off x="0" y="4083946"/>
        <a:ext cx="6492875" cy="1020830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6E2A36D-664C-4F0E-8BB4-6D786DB4DD77}">
      <dsp:nvSpPr>
        <dsp:cNvPr id="0" name=""/>
        <dsp:cNvSpPr/>
      </dsp:nvSpPr>
      <dsp:spPr>
        <a:xfrm>
          <a:off x="549045" y="690669"/>
          <a:ext cx="1715625" cy="1715625"/>
        </a:xfrm>
        <a:prstGeom prst="ellips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5B079EA-E2F9-4A88-A370-E3DB541DBB25}">
      <dsp:nvSpPr>
        <dsp:cNvPr id="0" name=""/>
        <dsp:cNvSpPr/>
      </dsp:nvSpPr>
      <dsp:spPr>
        <a:xfrm>
          <a:off x="914670" y="1056294"/>
          <a:ext cx="984375" cy="984375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F723A41-42D0-45D4-A42C-2E79B73A25B3}">
      <dsp:nvSpPr>
        <dsp:cNvPr id="0" name=""/>
        <dsp:cNvSpPr/>
      </dsp:nvSpPr>
      <dsp:spPr>
        <a:xfrm>
          <a:off x="607" y="2940669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22-27% of respondents report &gt;=5% of EBIT attributable to AI initiatives</a:t>
          </a:r>
        </a:p>
      </dsp:txBody>
      <dsp:txXfrm>
        <a:off x="607" y="2940669"/>
        <a:ext cx="2812500" cy="720000"/>
      </dsp:txXfrm>
    </dsp:sp>
    <dsp:sp modelId="{94969F36-D548-44FE-A49F-B35DB3D0CECF}">
      <dsp:nvSpPr>
        <dsp:cNvPr id="0" name=""/>
        <dsp:cNvSpPr/>
      </dsp:nvSpPr>
      <dsp:spPr>
        <a:xfrm>
          <a:off x="3853732" y="690669"/>
          <a:ext cx="1715625" cy="1715625"/>
        </a:xfrm>
        <a:prstGeom prst="ellipse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BBBF70A-5A88-4149-9391-736BA869BAB5}">
      <dsp:nvSpPr>
        <dsp:cNvPr id="0" name=""/>
        <dsp:cNvSpPr/>
      </dsp:nvSpPr>
      <dsp:spPr>
        <a:xfrm>
          <a:off x="4219357" y="1056294"/>
          <a:ext cx="984375" cy="984375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48C0554-D806-418A-AA7D-3F0C97E15506}">
      <dsp:nvSpPr>
        <dsp:cNvPr id="0" name=""/>
        <dsp:cNvSpPr/>
      </dsp:nvSpPr>
      <dsp:spPr>
        <a:xfrm>
          <a:off x="3305295" y="2940669"/>
          <a:ext cx="28125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500" kern="1200"/>
            <a:t>56% of companies report AI adoption in at least one area, up from 50% in 2020</a:t>
          </a:r>
        </a:p>
      </dsp:txBody>
      <dsp:txXfrm>
        <a:off x="3305295" y="2940669"/>
        <a:ext cx="2812500" cy="72000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CDD0405-A649-4ADF-ACC6-EB6C901BE65C}">
      <dsp:nvSpPr>
        <dsp:cNvPr id="0" name=""/>
        <dsp:cNvSpPr/>
      </dsp:nvSpPr>
      <dsp:spPr>
        <a:xfrm>
          <a:off x="0" y="2447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2BD08BB-11B2-45BF-B1CE-A78EA81BFFC5}">
      <dsp:nvSpPr>
        <dsp:cNvPr id="0" name=""/>
        <dsp:cNvSpPr/>
      </dsp:nvSpPr>
      <dsp:spPr>
        <a:xfrm>
          <a:off x="375217" y="281534"/>
          <a:ext cx="682214" cy="682214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573E92E-A837-402E-9EE2-4FF42E6C8CA2}">
      <dsp:nvSpPr>
        <dsp:cNvPr id="0" name=""/>
        <dsp:cNvSpPr/>
      </dsp:nvSpPr>
      <dsp:spPr>
        <a:xfrm>
          <a:off x="1432649" y="2447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right people and the right leadership</a:t>
          </a:r>
        </a:p>
      </dsp:txBody>
      <dsp:txXfrm>
        <a:off x="1432649" y="2447"/>
        <a:ext cx="5156041" cy="1240389"/>
      </dsp:txXfrm>
    </dsp:sp>
    <dsp:sp modelId="{0BF5BB3E-016D-4F85-8282-B771FDEECE31}">
      <dsp:nvSpPr>
        <dsp:cNvPr id="0" name=""/>
        <dsp:cNvSpPr/>
      </dsp:nvSpPr>
      <dsp:spPr>
        <a:xfrm>
          <a:off x="0" y="1552933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05069D72-FC1D-4FDD-899D-C3F526BB4E87}">
      <dsp:nvSpPr>
        <dsp:cNvPr id="0" name=""/>
        <dsp:cNvSpPr/>
      </dsp:nvSpPr>
      <dsp:spPr>
        <a:xfrm>
          <a:off x="375217" y="1832021"/>
          <a:ext cx="682214" cy="682214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7866ECB-3EE3-4C3A-9B97-AEEDFC7AAE01}">
      <dsp:nvSpPr>
        <dsp:cNvPr id="0" name=""/>
        <dsp:cNvSpPr/>
      </dsp:nvSpPr>
      <dsp:spPr>
        <a:xfrm>
          <a:off x="1432649" y="1552933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right time</a:t>
          </a:r>
        </a:p>
      </dsp:txBody>
      <dsp:txXfrm>
        <a:off x="1432649" y="1552933"/>
        <a:ext cx="5156041" cy="1240389"/>
      </dsp:txXfrm>
    </dsp:sp>
    <dsp:sp modelId="{5D95F0EA-8212-47E8-B509-6AA9535F9665}">
      <dsp:nvSpPr>
        <dsp:cNvPr id="0" name=""/>
        <dsp:cNvSpPr/>
      </dsp:nvSpPr>
      <dsp:spPr>
        <a:xfrm>
          <a:off x="0" y="3103420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351EF-F4DA-454E-9C83-77FD20CD2752}">
      <dsp:nvSpPr>
        <dsp:cNvPr id="0" name=""/>
        <dsp:cNvSpPr/>
      </dsp:nvSpPr>
      <dsp:spPr>
        <a:xfrm>
          <a:off x="375217" y="3382507"/>
          <a:ext cx="682214" cy="682214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BA7D5AF-69A4-40A2-BC10-0D95A48F4882}">
      <dsp:nvSpPr>
        <dsp:cNvPr id="0" name=""/>
        <dsp:cNvSpPr/>
      </dsp:nvSpPr>
      <dsp:spPr>
        <a:xfrm>
          <a:off x="1432649" y="3103420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right data and infrastructure</a:t>
          </a:r>
        </a:p>
      </dsp:txBody>
      <dsp:txXfrm>
        <a:off x="1432649" y="3103420"/>
        <a:ext cx="5156041" cy="1240389"/>
      </dsp:txXfrm>
    </dsp:sp>
    <dsp:sp modelId="{04764FF9-0A0B-4F60-BA15-1DD12352E9FB}">
      <dsp:nvSpPr>
        <dsp:cNvPr id="0" name=""/>
        <dsp:cNvSpPr/>
      </dsp:nvSpPr>
      <dsp:spPr>
        <a:xfrm>
          <a:off x="0" y="4653906"/>
          <a:ext cx="6588691" cy="1240389"/>
        </a:xfrm>
        <a:prstGeom prst="roundRect">
          <a:avLst>
            <a:gd name="adj" fmla="val 10000"/>
          </a:avLst>
        </a:prstGeom>
        <a:solidFill>
          <a:schemeClr val="bg1">
            <a:lumMod val="95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D41DCD2-FD64-457A-B470-8C60AFFB0F45}">
      <dsp:nvSpPr>
        <dsp:cNvPr id="0" name=""/>
        <dsp:cNvSpPr/>
      </dsp:nvSpPr>
      <dsp:spPr>
        <a:xfrm>
          <a:off x="375217" y="4932994"/>
          <a:ext cx="682214" cy="682214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3FBC6D-1506-47EC-997D-1AD9C93BC5E2}">
      <dsp:nvSpPr>
        <dsp:cNvPr id="0" name=""/>
        <dsp:cNvSpPr/>
      </dsp:nvSpPr>
      <dsp:spPr>
        <a:xfrm>
          <a:off x="1432649" y="4653906"/>
          <a:ext cx="5156041" cy="124038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1275" tIns="131275" rIns="131275" bIns="131275" numCol="1" spcCol="1270" anchor="ctr" anchorCtr="0">
          <a:noAutofit/>
        </a:bodyPr>
        <a:lstStyle/>
        <a:p>
          <a:pPr marL="0" lvl="0" indent="0" algn="l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The right (and defined) business problem</a:t>
          </a:r>
        </a:p>
      </dsp:txBody>
      <dsp:txXfrm>
        <a:off x="1432649" y="4653906"/>
        <a:ext cx="5156041" cy="124038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25E190D-2D7C-4C03-ADF0-7DCAA528F713}">
      <dsp:nvSpPr>
        <dsp:cNvPr id="0" name=""/>
        <dsp:cNvSpPr/>
      </dsp:nvSpPr>
      <dsp:spPr>
        <a:xfrm>
          <a:off x="2044800" y="375668"/>
          <a:ext cx="2196000" cy="2196000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50ABFBB-6694-4BC5-920F-81A22186D6C2}">
      <dsp:nvSpPr>
        <dsp:cNvPr id="0" name=""/>
        <dsp:cNvSpPr/>
      </dsp:nvSpPr>
      <dsp:spPr>
        <a:xfrm>
          <a:off x="251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968AB7F-CB59-4162-9889-9C97336E8052}">
      <dsp:nvSpPr>
        <dsp:cNvPr id="0" name=""/>
        <dsp:cNvSpPr/>
      </dsp:nvSpPr>
      <dsp:spPr>
        <a:xfrm>
          <a:off x="134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Changing the algorithm is difficult for clients—change fatigue</a:t>
          </a:r>
        </a:p>
      </dsp:txBody>
      <dsp:txXfrm>
        <a:off x="1342800" y="3255669"/>
        <a:ext cx="3600000" cy="720000"/>
      </dsp:txXfrm>
    </dsp:sp>
    <dsp:sp modelId="{2B1CDBCC-B034-4B49-99F4-21BF3F5E2F89}">
      <dsp:nvSpPr>
        <dsp:cNvPr id="0" name=""/>
        <dsp:cNvSpPr/>
      </dsp:nvSpPr>
      <dsp:spPr>
        <a:xfrm>
          <a:off x="6274800" y="375668"/>
          <a:ext cx="2196000" cy="2196000"/>
        </a:xfrm>
        <a:prstGeom prst="ellipse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AC8A69B2-C64B-4A17-B487-DF5F04B23F4F}">
      <dsp:nvSpPr>
        <dsp:cNvPr id="0" name=""/>
        <dsp:cNvSpPr/>
      </dsp:nvSpPr>
      <dsp:spPr>
        <a:xfrm>
          <a:off x="6742800" y="843669"/>
          <a:ext cx="1260000" cy="1260000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87ED104-9687-46AF-93CD-83DF33A3453C}">
      <dsp:nvSpPr>
        <dsp:cNvPr id="0" name=""/>
        <dsp:cNvSpPr/>
      </dsp:nvSpPr>
      <dsp:spPr>
        <a:xfrm>
          <a:off x="5572800" y="3255669"/>
          <a:ext cx="360000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  <a:defRPr cap="all"/>
          </a:pPr>
          <a:r>
            <a:rPr lang="en-US" sz="1700" kern="1200"/>
            <a:t>Do you have a blue or red ocean strategy?</a:t>
          </a:r>
        </a:p>
      </dsp:txBody>
      <dsp:txXfrm>
        <a:off x="5572800" y="3255669"/>
        <a:ext cx="3600000" cy="72000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998E777-E556-0D42-A2EF-E99AC41C4F85}">
      <dsp:nvSpPr>
        <dsp:cNvPr id="0" name=""/>
        <dsp:cNvSpPr/>
      </dsp:nvSpPr>
      <dsp:spPr>
        <a:xfrm>
          <a:off x="0" y="35267"/>
          <a:ext cx="6245265" cy="1338662"/>
        </a:xfrm>
        <a:prstGeom prst="round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You are tasked with predicting the risk of development of type 2 diabetes in a patient population using both demographic data and EMR data. Your options:</a:t>
          </a:r>
        </a:p>
      </dsp:txBody>
      <dsp:txXfrm>
        <a:off x="65348" y="100615"/>
        <a:ext cx="6114569" cy="1207966"/>
      </dsp:txXfrm>
    </dsp:sp>
    <dsp:sp modelId="{8362AE56-A253-4147-8001-A8358AFD9A53}">
      <dsp:nvSpPr>
        <dsp:cNvPr id="0" name=""/>
        <dsp:cNvSpPr/>
      </dsp:nvSpPr>
      <dsp:spPr>
        <a:xfrm>
          <a:off x="0" y="1428650"/>
          <a:ext cx="6245265" cy="1338662"/>
        </a:xfrm>
        <a:prstGeom prst="roundRect">
          <a:avLst/>
        </a:prstGeom>
        <a:solidFill>
          <a:schemeClr val="accent2">
            <a:hueOff val="-485121"/>
            <a:satOff val="-27976"/>
            <a:lumOff val="287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You can develop a logistic regression model in 6 weeks with a classification accuracy (true positives + true negatives/total) of 0.77.</a:t>
          </a:r>
        </a:p>
      </dsp:txBody>
      <dsp:txXfrm>
        <a:off x="65348" y="1493998"/>
        <a:ext cx="6114569" cy="1207966"/>
      </dsp:txXfrm>
    </dsp:sp>
    <dsp:sp modelId="{3AF6FE55-BB2B-3A41-A622-C4CD7918E5B4}">
      <dsp:nvSpPr>
        <dsp:cNvPr id="0" name=""/>
        <dsp:cNvSpPr/>
      </dsp:nvSpPr>
      <dsp:spPr>
        <a:xfrm>
          <a:off x="0" y="2822033"/>
          <a:ext cx="6245265" cy="1338662"/>
        </a:xfrm>
        <a:prstGeom prst="roundRect">
          <a:avLst/>
        </a:prstGeom>
        <a:solidFill>
          <a:schemeClr val="accent2">
            <a:hueOff val="-970242"/>
            <a:satOff val="-55952"/>
            <a:lumOff val="575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 dirty="0"/>
            <a:t>You can develop a 60-layer neural net, deployed, with model monitoring and logging and Bayesian hyperparameter tuning in 24 weeks with a classification accuracy (true positives + true negatives/total) of 0.85.</a:t>
          </a:r>
        </a:p>
      </dsp:txBody>
      <dsp:txXfrm>
        <a:off x="65348" y="2887381"/>
        <a:ext cx="6114569" cy="1207966"/>
      </dsp:txXfrm>
    </dsp:sp>
    <dsp:sp modelId="{4A34C56C-DCA9-CD49-BAB5-F6880954A647}">
      <dsp:nvSpPr>
        <dsp:cNvPr id="0" name=""/>
        <dsp:cNvSpPr/>
      </dsp:nvSpPr>
      <dsp:spPr>
        <a:xfrm>
          <a:off x="0" y="4215416"/>
          <a:ext cx="6245265" cy="1338662"/>
        </a:xfrm>
        <a:prstGeom prst="round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2390" tIns="72390" rIns="72390" bIns="72390" numCol="1" spcCol="1270" anchor="ctr" anchorCtr="0">
          <a:noAutofit/>
        </a:bodyPr>
        <a:lstStyle/>
        <a:p>
          <a:pPr marL="0" lvl="0" indent="0" algn="l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As the leader of data science, which option would you recommend to the c-suite?</a:t>
          </a:r>
        </a:p>
      </dsp:txBody>
      <dsp:txXfrm>
        <a:off x="65348" y="4280764"/>
        <a:ext cx="6114569" cy="120796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8/2/layout/IconVerticalSolidList">
  <dgm:title val="Icon Vertical Solid List"/>
  <dgm:desc val="Use to show a series of visuals from top to bottom with Level 1 or Level 1 and Level 2 text grouped in a shape. Works best with icons or small pictures with lengthier descri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3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5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5" axis="ch" ptType="node" func="cnt" op="lte" val="4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22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if name="Name6" axis="ch" ptType="node" func="cnt" op="lte" val="6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9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if>
      <dgm:else name="Name7">
        <dgm:constrLst>
          <dgm:constr type="h" for="ch" forName="compNode" refType="h" fact="0.3"/>
          <dgm:constr type="w" for="ch" forName="compNode" refType="w"/>
          <dgm:constr type="h" for="ch" forName="sibTrans" refType="h" refFor="ch" refForName="compNode" fact="0.25"/>
          <dgm:constr type="primFontSz" for="des" forName="parTx" val="16"/>
          <dgm:constr type="primFontSz" for="des" forName="desTx" refType="primFontSz" refFor="des" refForName="parTx" op="lte" fact="0.75"/>
          <dgm:constr type="h" for="des" forName="compNode" op="equ"/>
          <dgm:constr type="h" for="des" forName="bgRect" op="equ"/>
          <dgm:constr type="h" for="des" forName="iconRect" op="equ"/>
          <dgm:constr type="w" for="des" forName="iconRect" op="equ"/>
          <dgm:constr type="h" for="des" forName="spaceRect" op="equ"/>
          <dgm:constr type="h" for="des" forName="parTx" op="equ"/>
          <dgm:constr type="h" for="des" forName="desTx" op="equ"/>
        </dgm:constrLst>
      </dgm:else>
    </dgm:choose>
    <dgm:ruleLst>
      <dgm:rule type="h" for="ch" forName="compNode" val="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hoose name="Name9">
          <dgm:if name="Name10" axis="ch" ptType="node" func="cnt" op="gte" val="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w" for="ch" forName="parTx" refType="w" fact="0.45"/>
              <dgm:constr type="h" for="ch" forName="parTx" refType="h"/>
              <dgm:constr type="l" for="ch" forName="parTx" refType="r" refFor="ch" refForName="spaceRect"/>
              <dgm:constr type="t" for="ch" forName="parTx"/>
              <dgm:constr type="h" for="ch" forName="desTx" refType="h"/>
              <dgm:constr type="l" for="ch" forName="desTx" refType="r" refFor="ch" refForName="parTx"/>
              <dgm:constr type="t" for="ch" forName="desTx"/>
            </dgm:constrLst>
          </dgm:if>
          <dgm:else name="Name11">
            <dgm:constrLst>
              <dgm:constr type="w" for="ch" forName="bgRect" refType="w"/>
              <dgm:constr type="h" for="ch" forName="bgRect" refType="h"/>
              <dgm:constr type="l" for="ch" forName="bgRect"/>
              <dgm:constr type="t" for="ch" forName="bgRect"/>
              <dgm:constr type="h" for="ch" forName="iconRect" refType="h" fact="0.55"/>
              <dgm:constr type="w" for="ch" forName="iconRect" refType="h" refFor="ch" refForName="iconRect"/>
              <dgm:constr type="l" for="ch" forName="iconRect" refType="h" refFor="ch" refForName="iconRect" fact="0.55"/>
              <dgm:constr type="ctrY" for="ch" forName="iconRect" refType="ctrY" refFor="ch" refForName="bgRect"/>
              <dgm:constr type="w" for="ch" forName="spaceRect" refType="l" refFor="ch" refForName="iconRect"/>
              <dgm:constr type="h" for="ch" forName="spaceRect" refType="h"/>
              <dgm:constr type="l" for="ch" forName="spaceRect" refType="r" refFor="ch" refForName="iconRect"/>
              <dgm:constr type="t" for="ch" forName="spaceRect"/>
              <dgm:constr type="h" for="ch" forName="parTx" refType="h"/>
              <dgm:constr type="l" for="ch" forName="parTx" refType="r" refFor="ch" refForName="spaceRect"/>
              <dgm:constr type="t" for="ch" forName="parTx"/>
            </dgm:constrLst>
          </dgm:else>
        </dgm:choose>
        <dgm:ruleLst>
          <dgm:rule type="h" val="INF" fact="NaN" max="NaN"/>
        </dgm:ruleLst>
        <dgm:layoutNode name="bgRect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parTx" styleLbl="revTx">
          <dgm:varLst>
            <dgm:chMax val="0"/>
            <dgm:chPref val="0"/>
          </dgm:varLst>
          <dgm:alg type="tx">
            <dgm:param type="txAnchorVert" val="mid"/>
            <dgm:param type="parTxLTRAlign" val="l"/>
            <dgm:param type="shpTxLTRAlignCh" val="l"/>
            <dgm:param type="parTxRTLAlign" val="r"/>
            <dgm:param type="shpTxRTLAlignCh" val="r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 refType="h" fact="0.3"/>
            <dgm:constr type="rMarg" refType="h" fact="0.3"/>
            <dgm:constr type="tMarg" refType="h" fact="0.3"/>
            <dgm:constr type="bMarg" refType="h" fact="0.3"/>
          </dgm:constrLst>
          <dgm:ruleLst>
            <dgm:rule type="primFontSz" val="14" fact="NaN" max="NaN"/>
            <dgm:rule type="h" val="INF" fact="NaN" max="NaN"/>
          </dgm:ruleLst>
        </dgm:layoutNode>
        <dgm:choose name="Name12">
          <dgm:if name="Name13" axis="ch" ptType="node" func="cnt" op="gte" val="1">
            <dgm:layoutNode name="desTx" styleLbl="revTx">
              <dgm:varLst/>
              <dgm:alg type="tx">
                <dgm:param type="txAnchorVertCh" val="mid"/>
                <dgm:param type="parTxLTRAlign" val="l"/>
                <dgm:param type="shpTxLTRAlignCh" val="l"/>
                <dgm:param type="parTxRTLAlign" val="r"/>
                <dgm:param type="shpTxRTLAlignCh" val="r"/>
                <dgm:param type="stBulletLvl" val="0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primFontSz" val="18"/>
                <dgm:constr type="secFontSz" refType="primFontSz"/>
                <dgm:constr type="lMarg" refType="h" fact="0.3"/>
                <dgm:constr type="rMarg" refType="h" fact="0.3"/>
                <dgm:constr type="tMarg" refType="h" fact="0.3"/>
                <dgm:constr type="bMarg" refType="h" fact="0.3"/>
              </dgm:constrLst>
              <dgm:ruleLst>
                <dgm:rule type="primFontSz" val="11" fact="NaN" max="NaN"/>
              </dgm:ruleLst>
            </dgm:layoutNode>
          </dgm:if>
          <dgm:else name="Name14"/>
        </dgm:choose>
      </dgm:layoutNode>
      <dgm:forEach name="Name15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  <a:lvl2pPr>
          <a:lnSpc>
            <a:spcPct val="100000"/>
          </a:lnSpc>
        </a:lvl2pPr>
      </dgm1612:lstStyle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8/5/layout/IconCircleLabelList">
  <dgm:title val="Icon Circle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4"/>
          <dgm:constr type="h" for="des" forName="compNode" op="equ"/>
          <dgm:constr type="h" for="des" forName="textRect" op="equ"/>
        </dgm:constrLst>
      </dgm:if>
      <dgm:if name="Name5" axis="ch" ptType="node" func="cnt" op="lte" val="3">
        <dgm:constrLst>
          <dgm:constr type="h" for="ch" forName="compNode" refType="h" fact="0.4"/>
          <dgm:constr type="w" for="ch" forName="compNode" val="10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40"/>
          <dgm:constr type="h" for="des" forName="compNode" op="equ"/>
          <dgm:constr type="h" for="des" forName="textRect" op="equ"/>
        </dgm:constrLst>
      </dgm:if>
      <dgm:if name="Name6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2"/>
          <dgm:constr type="h" for="des" forName="compNode" op="equ"/>
          <dgm:constr type="h" for="des" forName="textRect" op="equ"/>
        </dgm:constrLst>
      </dgm:if>
      <dgm:else name="Name7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8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BgRect" refType="w" fact="0.61"/>
          <dgm:constr type="h" for="ch" forName="iconBgRect" refType="w" refFor="ch" refForName="iconBgRect"/>
          <dgm:constr type="t" for="ch" forName="iconBgRect"/>
          <dgm:constr type="ctrX" for="ch" forName="iconBgRect" refType="w" fact="0.5"/>
          <dgm:constr type="w" for="ch" forName="iconRect" refType="w" fact="0.35"/>
          <dgm:constr type="h" for="ch" forName="iconRect" refType="w" refFor="ch" refForName="iconRect"/>
          <dgm:constr type="ctrX" for="ch" forName="iconRect" refType="ctrX" refFor="ch" refForName="iconBgRect"/>
          <dgm:constr type="ctrY" for="ch" forName="iconRect" refType="ctrY" refFor="ch" refForName="iconBgRect"/>
          <dgm:constr type="h" for="ch" forName="spaceRect" refType="w" fact="0.19"/>
          <dgm:constr type="w" for="ch" forName="spaceRect" refType="w"/>
          <dgm:constr type="l" for="ch" forName="spaceRect"/>
          <dgm:constr type="t" for="ch" forName="spaceRect" refType="b" refFor="ch" refForName="iconBg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BgRect" styleLbl="bgShp">
          <dgm:alg type="sp"/>
          <dgm:shape xmlns:r="http://schemas.openxmlformats.org/officeDocument/2006/relationships" type="ellipse" r:blip="">
            <dgm:adjLst/>
          </dgm:shape>
          <dgm:presOf/>
          <dgm:constrLst/>
          <dgm:ruleLst/>
        </dgm:layoutNode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9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  <a:defRPr cap="all"/>
        </a:lvl1pPr>
      </dgm1612:lstStyle>
    </a:ext>
  </dgm:extLst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6BCFB9-9B1D-984B-B370-FCBB457ECEC2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4CCBC-B7D0-EB46-B9AB-7F959F185A3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440324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initial work feedback, and how I’m reconsidering the recommendation of no model in lieu of complex solutions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4CCBC-B7D0-EB46-B9AB-7F959F185A3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5626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 single employee who can handle all the data preparation, modeling, QA, and deployment activities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4CCBC-B7D0-EB46-B9AB-7F959F185A3D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3478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Is there a marketing benefit? What about white paper?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4CCBC-B7D0-EB46-B9AB-7F959F185A3D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1924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22-27% of respondents report &gt;=5% of EBIT attributable to AI initiatives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56% of companies report AI adoption in at least one area, up from 50% in 2020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4CCBC-B7D0-EB46-B9AB-7F959F185A3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67300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https://</a:t>
            </a:r>
            <a:r>
              <a:rPr lang="en-US" dirty="0" err="1"/>
              <a:t>www.cio.com</a:t>
            </a:r>
            <a:r>
              <a:rPr lang="en-US" dirty="0"/>
              <a:t>/article/190888/5-famous-analytics-and-ai-disasters.html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4CCBC-B7D0-EB46-B9AB-7F959F185A3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7587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8F50B7-CE6C-62BB-087D-F0913388AA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B123CC-B55F-DE25-0BEC-6DA21508287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A44663-2249-138F-0CD1-DD3E77E731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FD60AF-B8DF-BCFA-42EA-AD50DD5835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C15858-2928-DDB7-7758-6FF3336E9A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08955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E80E24-F692-8F22-B688-BC132086EF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45B1E91-A61E-1715-6033-4A769CDCBF9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F28C61-4C26-E0C8-7AE7-DB3AC3A45B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DB04B5-6ED7-7FE0-11D1-D3FC3B2545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48EEFD-2681-740B-D792-D0384DB49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0755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2469248-524C-D1DA-6695-6D460A26CA7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D4AABE4-C214-37A4-AFC9-DFACE3884B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36BA53-A76B-8AC4-321C-A086BD9DA5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DFECE-C676-D52C-A1FA-F54A1FB86A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E5CD7D-A9EB-AAB3-6696-0305053319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3063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46724-2559-EFAA-D875-1757FD89A5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AF0458B-4737-E657-2E85-74D39F5EF0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78589AD-4655-4DDF-BAB7-73B028DD29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7199BF9-071D-210A-7D9D-6F9B4E5C85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057AEF-A1C2-2AFE-C04F-FAF86B6D7C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70006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B34FCC-1AB2-6390-A97B-D4D709809D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183F655-7E0A-FB0D-C962-6230AD6B1BE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7D5DE62-2F8C-74BC-EFCA-E600C3A23D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9E988E-5A1D-8716-E7AB-7FC7644C54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6C5920-C81C-68EB-077A-E5D0F89C5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5350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CFC3CE-04EA-10AC-2A81-C82CD4FB3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4973F9-CF58-F387-645B-BE8B721C8C2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911D3-46F0-687D-86E7-8CB1030B31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D6BFC03-4E52-C074-463D-B35CDE80A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F4752C3-FB24-582A-E058-80A183F366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D2A7797-B122-9947-D260-991289F22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76226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9A993-C589-B940-9D5E-2BBD26A3D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E8F5EC4-3776-D90B-9765-3BCBAEBA386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2B9F11-58AA-E6E3-B125-C7AA3459F37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3E0AF89E-2BAE-06A7-EC41-11A751FBFD6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4CC3680-0FFF-2548-409A-C3EA0BD16E4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26CF660-D44A-F522-47FA-AA938E6B95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ACAB507-D34D-CFB0-29B3-BCA012516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A8A923-B6BA-A01C-666B-F8EB6995E5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9299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91EF7-12B0-9135-BC26-46DD1DEDBB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9753866-6A14-28BD-1033-262F5164FC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F6EA7D2-91BB-8AFF-4DE5-EA130CD358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37CD45C-7CB5-F171-EAB7-D73EAC499A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912249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4CF299-78AB-A375-86C7-515A7D3198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DE5AB9A-B2DA-5C8F-B925-8F4675787D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51C97FC-4B89-7CF8-5398-EAEEB028DD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71488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6D2C59-362B-CECC-C218-C5E575FE6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C92ECD-2EB6-DF22-DD26-FF1B84DCB6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FE3C4C2-F1E1-1867-A375-AC6969E09F4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230B834-335F-A1D1-7DB0-18E0558A45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DCE68B3-6750-A23B-2207-BE0DEA48B5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C19F396-8534-72C7-143C-DCAF683821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2415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8EDB50-39B3-5615-031E-C26C3B5A68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F1B6CB9-5B3E-2460-4860-9DFB2745F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D42FAB-34EC-2D50-CCE4-FC4B008339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FD023F7-BB26-7D24-2D0E-89B6F4B443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65E101E-9CF6-A3EB-A5C2-7F46B41B5F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53FB06-9653-7B6A-DCD2-2B56C1B0AD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79759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86CD691-9C2F-E802-65B1-6D850584F7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1755C4-C7EE-49A8-10F3-C334FE9B7BB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F7FD05-F61F-08EA-9AA1-62E53B3C03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58C426-6BB8-4E45-8E80-5AD166BC8D34}" type="datetimeFigureOut">
              <a:rPr lang="en-US" smtClean="0"/>
              <a:t>7/22/22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35ADA-831C-5313-9314-877C62744E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B31F0B2-FB12-4EE5-7DBA-9AB70EB2A3A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D712B2-DBAB-784D-A84B-B42D720DFC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0718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7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5.xml"/><Relationship Id="rId2" Type="http://schemas.openxmlformats.org/officeDocument/2006/relationships/diagramData" Target="../diagrams/data5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5.xml"/><Relationship Id="rId5" Type="http://schemas.openxmlformats.org/officeDocument/2006/relationships/diagramColors" Target="../diagrams/colors5.xml"/><Relationship Id="rId4" Type="http://schemas.openxmlformats.org/officeDocument/2006/relationships/diagramQuickStyle" Target="../diagrams/quickStyle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6.xml"/><Relationship Id="rId2" Type="http://schemas.openxmlformats.org/officeDocument/2006/relationships/diagramData" Target="../diagrams/data6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6.xml"/><Relationship Id="rId5" Type="http://schemas.openxmlformats.org/officeDocument/2006/relationships/diagramColors" Target="../diagrams/colors6.xml"/><Relationship Id="rId4" Type="http://schemas.openxmlformats.org/officeDocument/2006/relationships/diagramQuickStyle" Target="../diagrams/quickStyle6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rike.com/blog/what-is-a-use-case/" TargetMode="External"/><Relationship Id="rId7" Type="http://schemas.openxmlformats.org/officeDocument/2006/relationships/hyperlink" Target="https://podcasts.apple.com/us/podcast/pivot/id1073226719" TargetMode="External"/><Relationship Id="rId2" Type="http://schemas.openxmlformats.org/officeDocument/2006/relationships/hyperlink" Target="https://www.mckinsey.com/business-functions/strategy-and-corporate-finance/our-insights/valuation-measuring-and-managing-the-value-of-companies" TargetMode="External"/><Relationship Id="rId1" Type="http://schemas.openxmlformats.org/officeDocument/2006/relationships/slideLayout" Target="../slideLayouts/slideLayout6.xml"/><Relationship Id="rId6" Type="http://schemas.openxmlformats.org/officeDocument/2006/relationships/hyperlink" Target="https://dataproducts.substack.com/" TargetMode="External"/><Relationship Id="rId5" Type="http://schemas.openxmlformats.org/officeDocument/2006/relationships/hyperlink" Target="https://www.linkedin.com/in/vineetvashishta/" TargetMode="External"/><Relationship Id="rId4" Type="http://schemas.openxmlformats.org/officeDocument/2006/relationships/hyperlink" Target="https://www.goodreads.com/book/show/36484703-prediction-machines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6.jpeg"/><Relationship Id="rId7" Type="http://schemas.openxmlformats.org/officeDocument/2006/relationships/diagramColors" Target="../diagrams/colors3.xm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: Shape 7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7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2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8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4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9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6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DFB53D9B-A4D8-F555-584F-9A90B3FE1B1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51800786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14341406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6614C8FD-AA52-8729-DAB7-95B2DA7480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" y="651892"/>
            <a:ext cx="11277600" cy="5554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9138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7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9">
            <a:extLst>
              <a:ext uri="{FF2B5EF4-FFF2-40B4-BE49-F238E27FC236}">
                <a16:creationId xmlns:a16="http://schemas.microsoft.com/office/drawing/2014/main" id="{FD073016-B734-483B-8953-5BADEE1451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38600" y="0"/>
            <a:ext cx="8157458" cy="6858000"/>
          </a:xfrm>
          <a:prstGeom prst="rect">
            <a:avLst/>
          </a:prstGeom>
          <a:gradFill>
            <a:gsLst>
              <a:gs pos="2000">
                <a:schemeClr val="accent1"/>
              </a:gs>
              <a:gs pos="78000">
                <a:schemeClr val="accent1">
                  <a:lumMod val="50000"/>
                </a:schemeClr>
              </a:gs>
              <a:gs pos="100000">
                <a:srgbClr val="000000">
                  <a:alpha val="85000"/>
                </a:srgbClr>
              </a:gs>
            </a:gsLst>
            <a:lin ang="18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1">
            <a:extLst>
              <a:ext uri="{FF2B5EF4-FFF2-40B4-BE49-F238E27FC236}">
                <a16:creationId xmlns:a16="http://schemas.microsoft.com/office/drawing/2014/main" id="{90A7EAB6-59D3-4325-8DE6-E0CA4009CE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4034537" y="1839884"/>
            <a:ext cx="8157460" cy="5017687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  <a:alpha val="30000"/>
                </a:schemeClr>
              </a:gs>
              <a:gs pos="100000">
                <a:srgbClr val="000000">
                  <a:alpha val="44000"/>
                </a:srgbClr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3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 flipH="1">
            <a:off x="4063179" y="-33131"/>
            <a:ext cx="6857999" cy="6923403"/>
          </a:xfrm>
          <a:prstGeom prst="rect">
            <a:avLst/>
          </a:prstGeom>
          <a:gradFill>
            <a:gsLst>
              <a:gs pos="56000">
                <a:schemeClr val="accent1">
                  <a:lumMod val="60000"/>
                  <a:lumOff val="40000"/>
                  <a:alpha val="0"/>
                </a:schemeClr>
              </a:gs>
              <a:gs pos="100000">
                <a:schemeClr val="accent1"/>
              </a:gs>
            </a:gsLst>
            <a:lin ang="6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AA5C446-7643-CD0A-8297-72DA4C4D55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61"/>
          <a:stretch/>
        </p:blipFill>
        <p:spPr>
          <a:xfrm>
            <a:off x="457200" y="457200"/>
            <a:ext cx="11277600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25578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91F32EBA-ED97-466E-8CFA-8382584155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AEDA54-A0B8-740E-9838-C447A55B58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5199" y="851517"/>
            <a:ext cx="5130795" cy="1461778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What is a Data Science Mindset?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79B2E3-98A2-869C-18D3-019AFE894394}"/>
              </a:ext>
            </a:extLst>
          </p:cNvPr>
          <p:cNvSpPr txBox="1"/>
          <p:nvPr/>
        </p:nvSpPr>
        <p:spPr>
          <a:xfrm>
            <a:off x="965199" y="2470248"/>
            <a:ext cx="5269345" cy="353623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Thinking 3-5 years ahead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Using data for ideas and direction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Comfortable with failure and </a:t>
            </a:r>
            <a:r>
              <a:rPr lang="en-US" sz="2000" u="sng" dirty="0"/>
              <a:t>risk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Willing and able to invest in infrastructure and personnel necessary to enable data science/AI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Ability to place your data scientists close to the business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Willingness to challenge traditional norms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62A38935-BB53-4DF7-A56E-48DD25B685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510370" y="851518"/>
            <a:ext cx="6184806" cy="5154967"/>
          </a:xfrm>
          <a:custGeom>
            <a:avLst/>
            <a:gdLst>
              <a:gd name="connsiteX0" fmla="*/ 363179 w 6184806"/>
              <a:gd name="connsiteY0" fmla="*/ 3125191 h 5154967"/>
              <a:gd name="connsiteX1" fmla="*/ 898270 w 6184806"/>
              <a:gd name="connsiteY1" fmla="*/ 3125191 h 5154967"/>
              <a:gd name="connsiteX2" fmla="*/ 980326 w 6184806"/>
              <a:gd name="connsiteY2" fmla="*/ 3173551 h 5154967"/>
              <a:gd name="connsiteX3" fmla="*/ 1248448 w 6184806"/>
              <a:gd name="connsiteY3" fmla="*/ 3635277 h 5154967"/>
              <a:gd name="connsiteX4" fmla="*/ 1248448 w 6184806"/>
              <a:gd name="connsiteY4" fmla="*/ 3729695 h 5154967"/>
              <a:gd name="connsiteX5" fmla="*/ 980326 w 6184806"/>
              <a:gd name="connsiteY5" fmla="*/ 4191421 h 5154967"/>
              <a:gd name="connsiteX6" fmla="*/ 898270 w 6184806"/>
              <a:gd name="connsiteY6" fmla="*/ 4239781 h 5154967"/>
              <a:gd name="connsiteX7" fmla="*/ 363179 w 6184806"/>
              <a:gd name="connsiteY7" fmla="*/ 4239781 h 5154967"/>
              <a:gd name="connsiteX8" fmla="*/ 279969 w 6184806"/>
              <a:gd name="connsiteY8" fmla="*/ 4191421 h 5154967"/>
              <a:gd name="connsiteX9" fmla="*/ 13002 w 6184806"/>
              <a:gd name="connsiteY9" fmla="*/ 3729695 h 5154967"/>
              <a:gd name="connsiteX10" fmla="*/ 13002 w 6184806"/>
              <a:gd name="connsiteY10" fmla="*/ 3635277 h 5154967"/>
              <a:gd name="connsiteX11" fmla="*/ 279969 w 6184806"/>
              <a:gd name="connsiteY11" fmla="*/ 3173551 h 5154967"/>
              <a:gd name="connsiteX12" fmla="*/ 363179 w 6184806"/>
              <a:gd name="connsiteY12" fmla="*/ 3125191 h 5154967"/>
              <a:gd name="connsiteX13" fmla="*/ 2489721 w 6184806"/>
              <a:gd name="connsiteY13" fmla="*/ 570035 h 5154967"/>
              <a:gd name="connsiteX14" fmla="*/ 2764862 w 6184806"/>
              <a:gd name="connsiteY14" fmla="*/ 570035 h 5154967"/>
              <a:gd name="connsiteX15" fmla="*/ 2796959 w 6184806"/>
              <a:gd name="connsiteY15" fmla="*/ 570035 h 5154967"/>
              <a:gd name="connsiteX16" fmla="*/ 2827587 w 6184806"/>
              <a:gd name="connsiteY16" fmla="*/ 622777 h 5154967"/>
              <a:gd name="connsiteX17" fmla="*/ 2977604 w 6184806"/>
              <a:gd name="connsiteY17" fmla="*/ 881117 h 5154967"/>
              <a:gd name="connsiteX18" fmla="*/ 2977604 w 6184806"/>
              <a:gd name="connsiteY18" fmla="*/ 1025720 h 5154967"/>
              <a:gd name="connsiteX19" fmla="*/ 2566968 w 6184806"/>
              <a:gd name="connsiteY19" fmla="*/ 1732863 h 5154967"/>
              <a:gd name="connsiteX20" fmla="*/ 2441299 w 6184806"/>
              <a:gd name="connsiteY20" fmla="*/ 1806927 h 5154967"/>
              <a:gd name="connsiteX21" fmla="*/ 1621798 w 6184806"/>
              <a:gd name="connsiteY21" fmla="*/ 1806927 h 5154967"/>
              <a:gd name="connsiteX22" fmla="*/ 1583218 w 6184806"/>
              <a:gd name="connsiteY22" fmla="*/ 1801802 h 5154967"/>
              <a:gd name="connsiteX23" fmla="*/ 1556683 w 6184806"/>
              <a:gd name="connsiteY23" fmla="*/ 1790677 h 5154967"/>
              <a:gd name="connsiteX24" fmla="*/ 1572899 w 6184806"/>
              <a:gd name="connsiteY24" fmla="*/ 1762631 h 5154967"/>
              <a:gd name="connsiteX25" fmla="*/ 2147429 w 6184806"/>
              <a:gd name="connsiteY25" fmla="*/ 768968 h 5154967"/>
              <a:gd name="connsiteX26" fmla="*/ 2489721 w 6184806"/>
              <a:gd name="connsiteY26" fmla="*/ 570035 h 5154967"/>
              <a:gd name="connsiteX27" fmla="*/ 1573268 w 6184806"/>
              <a:gd name="connsiteY27" fmla="*/ 0 h 5154967"/>
              <a:gd name="connsiteX28" fmla="*/ 2497662 w 6184806"/>
              <a:gd name="connsiteY28" fmla="*/ 0 h 5154967"/>
              <a:gd name="connsiteX29" fmla="*/ 2639415 w 6184806"/>
              <a:gd name="connsiteY29" fmla="*/ 83546 h 5154967"/>
              <a:gd name="connsiteX30" fmla="*/ 2887862 w 6184806"/>
              <a:gd name="connsiteY30" fmla="*/ 511387 h 5154967"/>
              <a:gd name="connsiteX31" fmla="*/ 2915928 w 6184806"/>
              <a:gd name="connsiteY31" fmla="*/ 559720 h 5154967"/>
              <a:gd name="connsiteX32" fmla="*/ 2893844 w 6184806"/>
              <a:gd name="connsiteY32" fmla="*/ 559720 h 5154967"/>
              <a:gd name="connsiteX33" fmla="*/ 2789466 w 6184806"/>
              <a:gd name="connsiteY33" fmla="*/ 559720 h 5154967"/>
              <a:gd name="connsiteX34" fmla="*/ 2744122 w 6184806"/>
              <a:gd name="connsiteY34" fmla="*/ 481634 h 5154967"/>
              <a:gd name="connsiteX35" fmla="*/ 2570885 w 6184806"/>
              <a:gd name="connsiteY35" fmla="*/ 183309 h 5154967"/>
              <a:gd name="connsiteX36" fmla="*/ 2445216 w 6184806"/>
              <a:gd name="connsiteY36" fmla="*/ 109244 h 5154967"/>
              <a:gd name="connsiteX37" fmla="*/ 1625714 w 6184806"/>
              <a:gd name="connsiteY37" fmla="*/ 109244 h 5154967"/>
              <a:gd name="connsiteX38" fmla="*/ 1498276 w 6184806"/>
              <a:gd name="connsiteY38" fmla="*/ 183309 h 5154967"/>
              <a:gd name="connsiteX39" fmla="*/ 1089410 w 6184806"/>
              <a:gd name="connsiteY39" fmla="*/ 890450 h 5154967"/>
              <a:gd name="connsiteX40" fmla="*/ 1089410 w 6184806"/>
              <a:gd name="connsiteY40" fmla="*/ 1035054 h 5154967"/>
              <a:gd name="connsiteX41" fmla="*/ 1498276 w 6184806"/>
              <a:gd name="connsiteY41" fmla="*/ 1742196 h 5154967"/>
              <a:gd name="connsiteX42" fmla="*/ 1552039 w 6184806"/>
              <a:gd name="connsiteY42" fmla="*/ 1796421 h 5154967"/>
              <a:gd name="connsiteX43" fmla="*/ 1558260 w 6184806"/>
              <a:gd name="connsiteY43" fmla="*/ 1799029 h 5154967"/>
              <a:gd name="connsiteX44" fmla="*/ 1524911 w 6184806"/>
              <a:gd name="connsiteY44" fmla="*/ 1856707 h 5154967"/>
              <a:gd name="connsiteX45" fmla="*/ 1500108 w 6184806"/>
              <a:gd name="connsiteY45" fmla="*/ 1899604 h 5154967"/>
              <a:gd name="connsiteX46" fmla="*/ 1525834 w 6184806"/>
              <a:gd name="connsiteY46" fmla="*/ 1910390 h 5154967"/>
              <a:gd name="connsiteX47" fmla="*/ 1569352 w 6184806"/>
              <a:gd name="connsiteY47" fmla="*/ 1916170 h 5154967"/>
              <a:gd name="connsiteX48" fmla="*/ 2493745 w 6184806"/>
              <a:gd name="connsiteY48" fmla="*/ 1916170 h 5154967"/>
              <a:gd name="connsiteX49" fmla="*/ 2635498 w 6184806"/>
              <a:gd name="connsiteY49" fmla="*/ 1832627 h 5154967"/>
              <a:gd name="connsiteX50" fmla="*/ 3098693 w 6184806"/>
              <a:gd name="connsiteY50" fmla="*/ 1034974 h 5154967"/>
              <a:gd name="connsiteX51" fmla="*/ 3098693 w 6184806"/>
              <a:gd name="connsiteY51" fmla="*/ 871863 h 5154967"/>
              <a:gd name="connsiteX52" fmla="*/ 2945803 w 6184806"/>
              <a:gd name="connsiteY52" fmla="*/ 608576 h 5154967"/>
              <a:gd name="connsiteX53" fmla="*/ 2923422 w 6184806"/>
              <a:gd name="connsiteY53" fmla="*/ 570035 h 5154967"/>
              <a:gd name="connsiteX54" fmla="*/ 3027104 w 6184806"/>
              <a:gd name="connsiteY54" fmla="*/ 570035 h 5154967"/>
              <a:gd name="connsiteX55" fmla="*/ 4690846 w 6184806"/>
              <a:gd name="connsiteY55" fmla="*/ 570035 h 5154967"/>
              <a:gd name="connsiteX56" fmla="*/ 5028384 w 6184806"/>
              <a:gd name="connsiteY56" fmla="*/ 768968 h 5154967"/>
              <a:gd name="connsiteX57" fmla="*/ 6131323 w 6184806"/>
              <a:gd name="connsiteY57" fmla="*/ 2668304 h 5154967"/>
              <a:gd name="connsiteX58" fmla="*/ 6131323 w 6184806"/>
              <a:gd name="connsiteY58" fmla="*/ 3056698 h 5154967"/>
              <a:gd name="connsiteX59" fmla="*/ 5028384 w 6184806"/>
              <a:gd name="connsiteY59" fmla="*/ 4956035 h 5154967"/>
              <a:gd name="connsiteX60" fmla="*/ 4690846 w 6184806"/>
              <a:gd name="connsiteY60" fmla="*/ 5154967 h 5154967"/>
              <a:gd name="connsiteX61" fmla="*/ 2489721 w 6184806"/>
              <a:gd name="connsiteY61" fmla="*/ 5154967 h 5154967"/>
              <a:gd name="connsiteX62" fmla="*/ 2147429 w 6184806"/>
              <a:gd name="connsiteY62" fmla="*/ 4956035 h 5154967"/>
              <a:gd name="connsiteX63" fmla="*/ 1049243 w 6184806"/>
              <a:gd name="connsiteY63" fmla="*/ 3056698 h 5154967"/>
              <a:gd name="connsiteX64" fmla="*/ 1049243 w 6184806"/>
              <a:gd name="connsiteY64" fmla="*/ 2668304 h 5154967"/>
              <a:gd name="connsiteX65" fmla="*/ 1457007 w 6184806"/>
              <a:gd name="connsiteY65" fmla="*/ 1963067 h 5154967"/>
              <a:gd name="connsiteX66" fmla="*/ 1491373 w 6184806"/>
              <a:gd name="connsiteY66" fmla="*/ 1903634 h 5154967"/>
              <a:gd name="connsiteX67" fmla="*/ 1490164 w 6184806"/>
              <a:gd name="connsiteY67" fmla="*/ 1903127 h 5154967"/>
              <a:gd name="connsiteX68" fmla="*/ 1429519 w 6184806"/>
              <a:gd name="connsiteY68" fmla="*/ 1841960 h 5154967"/>
              <a:gd name="connsiteX69" fmla="*/ 968320 w 6184806"/>
              <a:gd name="connsiteY69" fmla="*/ 1044307 h 5154967"/>
              <a:gd name="connsiteX70" fmla="*/ 968320 w 6184806"/>
              <a:gd name="connsiteY70" fmla="*/ 881196 h 5154967"/>
              <a:gd name="connsiteX71" fmla="*/ 1429519 w 6184806"/>
              <a:gd name="connsiteY71" fmla="*/ 83546 h 5154967"/>
              <a:gd name="connsiteX72" fmla="*/ 1573268 w 6184806"/>
              <a:gd name="connsiteY72" fmla="*/ 0 h 51549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</a:cxnLst>
            <a:rect l="l" t="t" r="r" b="b"/>
            <a:pathLst>
              <a:path w="6184806" h="5154967">
                <a:moveTo>
                  <a:pt x="363179" y="3125191"/>
                </a:moveTo>
                <a:cubicBezTo>
                  <a:pt x="363179" y="3125191"/>
                  <a:pt x="363179" y="3125191"/>
                  <a:pt x="898270" y="3125191"/>
                </a:cubicBezTo>
                <a:cubicBezTo>
                  <a:pt x="931786" y="3125191"/>
                  <a:pt x="964145" y="3143614"/>
                  <a:pt x="980326" y="3173551"/>
                </a:cubicBezTo>
                <a:cubicBezTo>
                  <a:pt x="980326" y="3173551"/>
                  <a:pt x="980326" y="3173551"/>
                  <a:pt x="1248448" y="3635277"/>
                </a:cubicBezTo>
                <a:cubicBezTo>
                  <a:pt x="1265784" y="3664063"/>
                  <a:pt x="1265784" y="3700909"/>
                  <a:pt x="1248448" y="3729695"/>
                </a:cubicBezTo>
                <a:cubicBezTo>
                  <a:pt x="1248448" y="3729695"/>
                  <a:pt x="1248448" y="3729695"/>
                  <a:pt x="980326" y="4191421"/>
                </a:cubicBezTo>
                <a:cubicBezTo>
                  <a:pt x="964145" y="4221358"/>
                  <a:pt x="931786" y="4239781"/>
                  <a:pt x="898270" y="4239781"/>
                </a:cubicBezTo>
                <a:cubicBezTo>
                  <a:pt x="898270" y="4239781"/>
                  <a:pt x="898270" y="4239781"/>
                  <a:pt x="363179" y="4239781"/>
                </a:cubicBezTo>
                <a:cubicBezTo>
                  <a:pt x="328508" y="4239781"/>
                  <a:pt x="297305" y="4221358"/>
                  <a:pt x="279969" y="4191421"/>
                </a:cubicBezTo>
                <a:cubicBezTo>
                  <a:pt x="279969" y="4191421"/>
                  <a:pt x="279969" y="4191421"/>
                  <a:pt x="13002" y="3729695"/>
                </a:cubicBezTo>
                <a:cubicBezTo>
                  <a:pt x="-4334" y="3700909"/>
                  <a:pt x="-4334" y="3664063"/>
                  <a:pt x="13002" y="3635277"/>
                </a:cubicBezTo>
                <a:cubicBezTo>
                  <a:pt x="13002" y="3635277"/>
                  <a:pt x="13002" y="3635277"/>
                  <a:pt x="279969" y="3173551"/>
                </a:cubicBezTo>
                <a:cubicBezTo>
                  <a:pt x="297305" y="3143614"/>
                  <a:pt x="328508" y="3125191"/>
                  <a:pt x="363179" y="3125191"/>
                </a:cubicBezTo>
                <a:close/>
                <a:moveTo>
                  <a:pt x="2489721" y="570035"/>
                </a:moveTo>
                <a:cubicBezTo>
                  <a:pt x="2489721" y="570035"/>
                  <a:pt x="2489721" y="570035"/>
                  <a:pt x="2764862" y="570035"/>
                </a:cubicBezTo>
                <a:lnTo>
                  <a:pt x="2796959" y="570035"/>
                </a:lnTo>
                <a:lnTo>
                  <a:pt x="2827587" y="622777"/>
                </a:lnTo>
                <a:cubicBezTo>
                  <a:pt x="2870233" y="696217"/>
                  <a:pt x="2919858" y="781675"/>
                  <a:pt x="2977604" y="881117"/>
                </a:cubicBezTo>
                <a:cubicBezTo>
                  <a:pt x="3004153" y="925204"/>
                  <a:pt x="3004153" y="981634"/>
                  <a:pt x="2977604" y="1025720"/>
                </a:cubicBezTo>
                <a:cubicBezTo>
                  <a:pt x="2977604" y="1025720"/>
                  <a:pt x="2977604" y="1025720"/>
                  <a:pt x="2566968" y="1732863"/>
                </a:cubicBezTo>
                <a:cubicBezTo>
                  <a:pt x="2542188" y="1778712"/>
                  <a:pt x="2492629" y="1806927"/>
                  <a:pt x="2441299" y="1806927"/>
                </a:cubicBezTo>
                <a:cubicBezTo>
                  <a:pt x="2441299" y="1806927"/>
                  <a:pt x="2441299" y="1806927"/>
                  <a:pt x="1621798" y="1806927"/>
                </a:cubicBezTo>
                <a:cubicBezTo>
                  <a:pt x="1608523" y="1806927"/>
                  <a:pt x="1595580" y="1805163"/>
                  <a:pt x="1583218" y="1801802"/>
                </a:cubicBezTo>
                <a:lnTo>
                  <a:pt x="1556683" y="1790677"/>
                </a:lnTo>
                <a:lnTo>
                  <a:pt x="1572899" y="1762631"/>
                </a:lnTo>
                <a:cubicBezTo>
                  <a:pt x="1719523" y="1509042"/>
                  <a:pt x="1907201" y="1184448"/>
                  <a:pt x="2147429" y="768968"/>
                </a:cubicBezTo>
                <a:cubicBezTo>
                  <a:pt x="2218739" y="645819"/>
                  <a:pt x="2347099" y="570035"/>
                  <a:pt x="2489721" y="570035"/>
                </a:cubicBezTo>
                <a:close/>
                <a:moveTo>
                  <a:pt x="1573268" y="0"/>
                </a:moveTo>
                <a:cubicBezTo>
                  <a:pt x="1573268" y="0"/>
                  <a:pt x="1573268" y="0"/>
                  <a:pt x="2497662" y="0"/>
                </a:cubicBezTo>
                <a:cubicBezTo>
                  <a:pt x="2555561" y="0"/>
                  <a:pt x="2611463" y="31828"/>
                  <a:pt x="2639415" y="83546"/>
                </a:cubicBezTo>
                <a:cubicBezTo>
                  <a:pt x="2639415" y="83546"/>
                  <a:pt x="2639415" y="83546"/>
                  <a:pt x="2887862" y="511387"/>
                </a:cubicBezTo>
                <a:lnTo>
                  <a:pt x="2915928" y="559720"/>
                </a:lnTo>
                <a:lnTo>
                  <a:pt x="2893844" y="559720"/>
                </a:lnTo>
                <a:lnTo>
                  <a:pt x="2789466" y="559720"/>
                </a:lnTo>
                <a:lnTo>
                  <a:pt x="2744122" y="481634"/>
                </a:lnTo>
                <a:cubicBezTo>
                  <a:pt x="2570885" y="183309"/>
                  <a:pt x="2570885" y="183309"/>
                  <a:pt x="2570885" y="183309"/>
                </a:cubicBezTo>
                <a:cubicBezTo>
                  <a:pt x="2546104" y="137459"/>
                  <a:pt x="2496545" y="109244"/>
                  <a:pt x="2445216" y="109244"/>
                </a:cubicBezTo>
                <a:cubicBezTo>
                  <a:pt x="1625714" y="109244"/>
                  <a:pt x="1625714" y="109244"/>
                  <a:pt x="1625714" y="109244"/>
                </a:cubicBezTo>
                <a:cubicBezTo>
                  <a:pt x="1572615" y="109244"/>
                  <a:pt x="1524825" y="137459"/>
                  <a:pt x="1498276" y="183309"/>
                </a:cubicBezTo>
                <a:cubicBezTo>
                  <a:pt x="1089410" y="890450"/>
                  <a:pt x="1089410" y="890450"/>
                  <a:pt x="1089410" y="890450"/>
                </a:cubicBezTo>
                <a:cubicBezTo>
                  <a:pt x="1062860" y="934537"/>
                  <a:pt x="1062860" y="990968"/>
                  <a:pt x="1089410" y="1035054"/>
                </a:cubicBezTo>
                <a:cubicBezTo>
                  <a:pt x="1498276" y="1742196"/>
                  <a:pt x="1498276" y="1742196"/>
                  <a:pt x="1498276" y="1742196"/>
                </a:cubicBezTo>
                <a:cubicBezTo>
                  <a:pt x="1511551" y="1765121"/>
                  <a:pt x="1530135" y="1783637"/>
                  <a:pt x="1552039" y="1796421"/>
                </a:cubicBezTo>
                <a:lnTo>
                  <a:pt x="1558260" y="1799029"/>
                </a:lnTo>
                <a:lnTo>
                  <a:pt x="1524911" y="1856707"/>
                </a:lnTo>
                <a:lnTo>
                  <a:pt x="1500108" y="1899604"/>
                </a:lnTo>
                <a:lnTo>
                  <a:pt x="1525834" y="1910390"/>
                </a:lnTo>
                <a:cubicBezTo>
                  <a:pt x="1539779" y="1914181"/>
                  <a:pt x="1554378" y="1916170"/>
                  <a:pt x="1569352" y="1916170"/>
                </a:cubicBezTo>
                <a:cubicBezTo>
                  <a:pt x="2493745" y="1916170"/>
                  <a:pt x="2493745" y="1916170"/>
                  <a:pt x="2493745" y="1916170"/>
                </a:cubicBezTo>
                <a:cubicBezTo>
                  <a:pt x="2551645" y="1916170"/>
                  <a:pt x="2607546" y="1884345"/>
                  <a:pt x="2635498" y="1832627"/>
                </a:cubicBezTo>
                <a:cubicBezTo>
                  <a:pt x="3098693" y="1034974"/>
                  <a:pt x="3098693" y="1034974"/>
                  <a:pt x="3098693" y="1034974"/>
                </a:cubicBezTo>
                <a:cubicBezTo>
                  <a:pt x="3128641" y="985246"/>
                  <a:pt x="3128641" y="921593"/>
                  <a:pt x="3098693" y="871863"/>
                </a:cubicBezTo>
                <a:cubicBezTo>
                  <a:pt x="3040794" y="772157"/>
                  <a:pt x="2990132" y="684914"/>
                  <a:pt x="2945803" y="608576"/>
                </a:cubicBezTo>
                <a:lnTo>
                  <a:pt x="2923422" y="570035"/>
                </a:lnTo>
                <a:lnTo>
                  <a:pt x="3027104" y="570035"/>
                </a:lnTo>
                <a:cubicBezTo>
                  <a:pt x="3349535" y="570035"/>
                  <a:pt x="3865424" y="570035"/>
                  <a:pt x="4690846" y="570035"/>
                </a:cubicBezTo>
                <a:cubicBezTo>
                  <a:pt x="4828714" y="570035"/>
                  <a:pt x="4961827" y="645819"/>
                  <a:pt x="5028384" y="768968"/>
                </a:cubicBezTo>
                <a:cubicBezTo>
                  <a:pt x="5028384" y="768968"/>
                  <a:pt x="5028384" y="768968"/>
                  <a:pt x="6131323" y="2668304"/>
                </a:cubicBezTo>
                <a:cubicBezTo>
                  <a:pt x="6202634" y="2786717"/>
                  <a:pt x="6202634" y="2938285"/>
                  <a:pt x="6131323" y="3056698"/>
                </a:cubicBezTo>
                <a:cubicBezTo>
                  <a:pt x="6131323" y="3056698"/>
                  <a:pt x="6131323" y="3056698"/>
                  <a:pt x="5028384" y="4956035"/>
                </a:cubicBezTo>
                <a:cubicBezTo>
                  <a:pt x="4961827" y="5079184"/>
                  <a:pt x="4828714" y="5154967"/>
                  <a:pt x="4690846" y="5154967"/>
                </a:cubicBezTo>
                <a:cubicBezTo>
                  <a:pt x="4690846" y="5154967"/>
                  <a:pt x="4690846" y="5154967"/>
                  <a:pt x="2489721" y="5154967"/>
                </a:cubicBezTo>
                <a:cubicBezTo>
                  <a:pt x="2347099" y="5154967"/>
                  <a:pt x="2218739" y="5079184"/>
                  <a:pt x="2147429" y="4956035"/>
                </a:cubicBezTo>
                <a:cubicBezTo>
                  <a:pt x="2147429" y="4956035"/>
                  <a:pt x="2147429" y="4956035"/>
                  <a:pt x="1049243" y="3056698"/>
                </a:cubicBezTo>
                <a:cubicBezTo>
                  <a:pt x="977932" y="2938285"/>
                  <a:pt x="977932" y="2786717"/>
                  <a:pt x="1049243" y="2668304"/>
                </a:cubicBezTo>
                <a:cubicBezTo>
                  <a:pt x="1049243" y="2668304"/>
                  <a:pt x="1049243" y="2668304"/>
                  <a:pt x="1457007" y="1963067"/>
                </a:cubicBezTo>
                <a:lnTo>
                  <a:pt x="1491373" y="1903634"/>
                </a:lnTo>
                <a:lnTo>
                  <a:pt x="1490164" y="1903127"/>
                </a:lnTo>
                <a:cubicBezTo>
                  <a:pt x="1465456" y="1888705"/>
                  <a:pt x="1444493" y="1867820"/>
                  <a:pt x="1429519" y="1841960"/>
                </a:cubicBezTo>
                <a:cubicBezTo>
                  <a:pt x="1429519" y="1841960"/>
                  <a:pt x="1429519" y="1841960"/>
                  <a:pt x="968320" y="1044307"/>
                </a:cubicBezTo>
                <a:cubicBezTo>
                  <a:pt x="938371" y="994579"/>
                  <a:pt x="938371" y="930926"/>
                  <a:pt x="968320" y="881196"/>
                </a:cubicBezTo>
                <a:cubicBezTo>
                  <a:pt x="968320" y="881196"/>
                  <a:pt x="968320" y="881196"/>
                  <a:pt x="1429519" y="83546"/>
                </a:cubicBezTo>
                <a:cubicBezTo>
                  <a:pt x="1459466" y="31828"/>
                  <a:pt x="1513373" y="0"/>
                  <a:pt x="1573268" y="0"/>
                </a:cubicBezTo>
                <a:close/>
              </a:path>
            </a:pathLst>
          </a:custGeom>
          <a:solidFill>
            <a:schemeClr val="tx1">
              <a:lumMod val="50000"/>
              <a:lumOff val="50000"/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Graphic 6" descr="Head with Gears">
            <a:extLst>
              <a:ext uri="{FF2B5EF4-FFF2-40B4-BE49-F238E27FC236}">
                <a16:creationId xmlns:a16="http://schemas.microsoft.com/office/drawing/2014/main" id="{E63B9B41-2A50-448B-B4D1-82A4D38CE0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535330" y="2105470"/>
            <a:ext cx="3217333" cy="3217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88327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A3363022-C969-41E9-8EB2-E4C94908C1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1695" cy="685202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D1AD6B3-BE88-4CEB-BA17-790657CC47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27BD2B-52C6-BF6D-D235-13603AD06B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90662" y="4267832"/>
            <a:ext cx="4805996" cy="129711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>
                <a:solidFill>
                  <a:schemeClr val="tx2"/>
                </a:solidFill>
                <a:latin typeface="+mj-lt"/>
                <a:ea typeface="+mj-ea"/>
                <a:cs typeface="+mj-cs"/>
              </a:rPr>
              <a:t>The Basics</a:t>
            </a:r>
          </a:p>
        </p:txBody>
      </p:sp>
      <p:pic>
        <p:nvPicPr>
          <p:cNvPr id="6" name="Graphic 5" descr="Head with Gears">
            <a:extLst>
              <a:ext uri="{FF2B5EF4-FFF2-40B4-BE49-F238E27FC236}">
                <a16:creationId xmlns:a16="http://schemas.microsoft.com/office/drawing/2014/main" id="{61526EEE-A307-29CA-4703-165041CFBD9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0470" y="1815320"/>
            <a:ext cx="4141760" cy="4141760"/>
          </a:xfrm>
          <a:custGeom>
            <a:avLst/>
            <a:gdLst/>
            <a:ahLst/>
            <a:cxnLst/>
            <a:rect l="l" t="t" r="r" b="b"/>
            <a:pathLst>
              <a:path w="4141760" h="4377846">
                <a:moveTo>
                  <a:pt x="0" y="0"/>
                </a:moveTo>
                <a:lnTo>
                  <a:pt x="4141760" y="0"/>
                </a:lnTo>
                <a:lnTo>
                  <a:pt x="4141760" y="4377846"/>
                </a:lnTo>
                <a:lnTo>
                  <a:pt x="0" y="4377846"/>
                </a:lnTo>
                <a:close/>
              </a:path>
            </a:pathLst>
          </a:cu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89D1390B-7E13-4B4F-9CB2-391063412E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4253" y="-5977"/>
            <a:ext cx="6238675" cy="6863979"/>
            <a:chOff x="305" y="-5977"/>
            <a:chExt cx="6238675" cy="6863979"/>
          </a:xfrm>
        </p:grpSpPr>
        <p:sp>
          <p:nvSpPr>
            <p:cNvPr id="14" name="Freeform: Shape 13">
              <a:extLst>
                <a:ext uri="{FF2B5EF4-FFF2-40B4-BE49-F238E27FC236}">
                  <a16:creationId xmlns:a16="http://schemas.microsoft.com/office/drawing/2014/main" id="{9E720206-AA49-4786-A932-A2650DE091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34854"/>
              <a:ext cx="6028697" cy="6817170"/>
            </a:xfrm>
            <a:custGeom>
              <a:avLst/>
              <a:gdLst>
                <a:gd name="connsiteX0" fmla="*/ 6028697 w 6028697"/>
                <a:gd name="connsiteY0" fmla="*/ 6155323 h 6817170"/>
                <a:gd name="connsiteX1" fmla="*/ 6028697 w 6028697"/>
                <a:gd name="connsiteY1" fmla="*/ 6817170 h 6817170"/>
                <a:gd name="connsiteX2" fmla="*/ 5157862 w 6028697"/>
                <a:gd name="connsiteY2" fmla="*/ 6817170 h 6817170"/>
                <a:gd name="connsiteX3" fmla="*/ 5347156 w 6028697"/>
                <a:gd name="connsiteY3" fmla="*/ 6687553 h 6817170"/>
                <a:gd name="connsiteX4" fmla="*/ 5487470 w 6028697"/>
                <a:gd name="connsiteY4" fmla="*/ 6581714 h 6817170"/>
                <a:gd name="connsiteX5" fmla="*/ 5627642 w 6028697"/>
                <a:gd name="connsiteY5" fmla="*/ 6472328 h 6817170"/>
                <a:gd name="connsiteX6" fmla="*/ 5911392 w 6028697"/>
                <a:gd name="connsiteY6" fmla="*/ 6245328 h 6817170"/>
                <a:gd name="connsiteX7" fmla="*/ 4481066 w 6028697"/>
                <a:gd name="connsiteY7" fmla="*/ 478 h 6817170"/>
                <a:gd name="connsiteX8" fmla="*/ 4672258 w 6028697"/>
                <a:gd name="connsiteY8" fmla="*/ 7519 h 6817170"/>
                <a:gd name="connsiteX9" fmla="*/ 5429869 w 6028697"/>
                <a:gd name="connsiteY9" fmla="*/ 125134 h 6817170"/>
                <a:gd name="connsiteX10" fmla="*/ 5976319 w 6028697"/>
                <a:gd name="connsiteY10" fmla="*/ 314893 h 6817170"/>
                <a:gd name="connsiteX11" fmla="*/ 6028697 w 6028697"/>
                <a:gd name="connsiteY11" fmla="*/ 339901 h 6817170"/>
                <a:gd name="connsiteX12" fmla="*/ 6028697 w 6028697"/>
                <a:gd name="connsiteY12" fmla="*/ 732458 h 6817170"/>
                <a:gd name="connsiteX13" fmla="*/ 5990985 w 6028697"/>
                <a:gd name="connsiteY13" fmla="*/ 712211 h 6817170"/>
                <a:gd name="connsiteX14" fmla="*/ 5341339 w 6028697"/>
                <a:gd name="connsiteY14" fmla="*/ 475281 h 6817170"/>
                <a:gd name="connsiteX15" fmla="*/ 4651969 w 6028697"/>
                <a:gd name="connsiteY15" fmla="*/ 377104 h 6817170"/>
                <a:gd name="connsiteX16" fmla="*/ 3953093 w 6028697"/>
                <a:gd name="connsiteY16" fmla="*/ 402498 h 6817170"/>
                <a:gd name="connsiteX17" fmla="*/ 3267413 w 6028697"/>
                <a:gd name="connsiteY17" fmla="*/ 546643 h 6817170"/>
                <a:gd name="connsiteX18" fmla="*/ 1439498 w 6028697"/>
                <a:gd name="connsiteY18" fmla="*/ 1568141 h 6817170"/>
                <a:gd name="connsiteX19" fmla="*/ 960671 w 6028697"/>
                <a:gd name="connsiteY19" fmla="*/ 2082013 h 6817170"/>
                <a:gd name="connsiteX20" fmla="*/ 581866 w 6028697"/>
                <a:gd name="connsiteY20" fmla="*/ 2672638 h 6817170"/>
                <a:gd name="connsiteX21" fmla="*/ 324789 w 6028697"/>
                <a:gd name="connsiteY21" fmla="*/ 3325262 h 6817170"/>
                <a:gd name="connsiteX22" fmla="*/ 231151 w 6028697"/>
                <a:gd name="connsiteY22" fmla="*/ 4022292 h 6817170"/>
                <a:gd name="connsiteX23" fmla="*/ 270592 w 6028697"/>
                <a:gd name="connsiteY23" fmla="*/ 4362792 h 6817170"/>
                <a:gd name="connsiteX24" fmla="*/ 387213 w 6028697"/>
                <a:gd name="connsiteY24" fmla="*/ 4681585 h 6817170"/>
                <a:gd name="connsiteX25" fmla="*/ 468507 w 6028697"/>
                <a:gd name="connsiteY25" fmla="*/ 4831546 h 6817170"/>
                <a:gd name="connsiteX26" fmla="*/ 561862 w 6028697"/>
                <a:gd name="connsiteY26" fmla="*/ 4976826 h 6817170"/>
                <a:gd name="connsiteX27" fmla="*/ 777511 w 6028697"/>
                <a:gd name="connsiteY27" fmla="*/ 5257597 h 6817170"/>
                <a:gd name="connsiteX28" fmla="*/ 1010895 w 6028697"/>
                <a:gd name="connsiteY28" fmla="*/ 5540494 h 6817170"/>
                <a:gd name="connsiteX29" fmla="*/ 1126948 w 6028697"/>
                <a:gd name="connsiteY29" fmla="*/ 5688186 h 6817170"/>
                <a:gd name="connsiteX30" fmla="*/ 1182706 w 6028697"/>
                <a:gd name="connsiteY30" fmla="*/ 5760543 h 6817170"/>
                <a:gd name="connsiteX31" fmla="*/ 1237327 w 6028697"/>
                <a:gd name="connsiteY31" fmla="*/ 5830060 h 6817170"/>
                <a:gd name="connsiteX32" fmla="*/ 1706649 w 6028697"/>
                <a:gd name="connsiteY32" fmla="*/ 6342797 h 6817170"/>
                <a:gd name="connsiteX33" fmla="*/ 1956207 w 6028697"/>
                <a:gd name="connsiteY33" fmla="*/ 6573484 h 6817170"/>
                <a:gd name="connsiteX34" fmla="*/ 2217681 w 6028697"/>
                <a:gd name="connsiteY34" fmla="*/ 6786297 h 6817170"/>
                <a:gd name="connsiteX35" fmla="*/ 2260820 w 6028697"/>
                <a:gd name="connsiteY35" fmla="*/ 6817170 h 6817170"/>
                <a:gd name="connsiteX36" fmla="*/ 1429497 w 6028697"/>
                <a:gd name="connsiteY36" fmla="*/ 6817170 h 6817170"/>
                <a:gd name="connsiteX37" fmla="*/ 1327275 w 6028697"/>
                <a:gd name="connsiteY37" fmla="*/ 6713800 h 6817170"/>
                <a:gd name="connsiteX38" fmla="*/ 1080556 w 6028697"/>
                <a:gd name="connsiteY38" fmla="*/ 6414443 h 6817170"/>
                <a:gd name="connsiteX39" fmla="*/ 865189 w 6028697"/>
                <a:gd name="connsiteY39" fmla="*/ 6097496 h 6817170"/>
                <a:gd name="connsiteX40" fmla="*/ 814823 w 6028697"/>
                <a:gd name="connsiteY40" fmla="*/ 6016911 h 6817170"/>
                <a:gd name="connsiteX41" fmla="*/ 766729 w 6028697"/>
                <a:gd name="connsiteY41" fmla="*/ 5938453 h 6817170"/>
                <a:gd name="connsiteX42" fmla="*/ 671672 w 6028697"/>
                <a:gd name="connsiteY42" fmla="*/ 5786648 h 6817170"/>
                <a:gd name="connsiteX43" fmla="*/ 474608 w 6028697"/>
                <a:gd name="connsiteY43" fmla="*/ 5474664 h 6817170"/>
                <a:gd name="connsiteX44" fmla="*/ 282652 w 6028697"/>
                <a:gd name="connsiteY44" fmla="*/ 5146508 h 6817170"/>
                <a:gd name="connsiteX45" fmla="*/ 196108 w 6028697"/>
                <a:gd name="connsiteY45" fmla="*/ 4972712 h 6817170"/>
                <a:gd name="connsiteX46" fmla="*/ 122474 w 6028697"/>
                <a:gd name="connsiteY46" fmla="*/ 4791821 h 6817170"/>
                <a:gd name="connsiteX47" fmla="*/ 65724 w 6028697"/>
                <a:gd name="connsiteY47" fmla="*/ 4603129 h 6817170"/>
                <a:gd name="connsiteX48" fmla="*/ 44727 w 6028697"/>
                <a:gd name="connsiteY48" fmla="*/ 4506937 h 6817170"/>
                <a:gd name="connsiteX49" fmla="*/ 35505 w 6028697"/>
                <a:gd name="connsiteY49" fmla="*/ 4458699 h 6817170"/>
                <a:gd name="connsiteX50" fmla="*/ 27845 w 6028697"/>
                <a:gd name="connsiteY50" fmla="*/ 4410320 h 6817170"/>
                <a:gd name="connsiteX51" fmla="*/ 37 w 6028697"/>
                <a:gd name="connsiteY51" fmla="*/ 4022292 h 6817170"/>
                <a:gd name="connsiteX52" fmla="*/ 78777 w 6028697"/>
                <a:gd name="connsiteY52" fmla="*/ 3267236 h 6817170"/>
                <a:gd name="connsiteX53" fmla="*/ 315424 w 6028697"/>
                <a:gd name="connsiteY53" fmla="*/ 2543673 h 6817170"/>
                <a:gd name="connsiteX54" fmla="*/ 1202710 w 6028697"/>
                <a:gd name="connsiteY54" fmla="*/ 1314895 h 6817170"/>
                <a:gd name="connsiteX55" fmla="*/ 1791065 w 6028697"/>
                <a:gd name="connsiteY55" fmla="*/ 833514 h 6817170"/>
                <a:gd name="connsiteX56" fmla="*/ 3908404 w 6028697"/>
                <a:gd name="connsiteY56" fmla="*/ 29794 h 6817170"/>
                <a:gd name="connsiteX57" fmla="*/ 4481066 w 6028697"/>
                <a:gd name="connsiteY57" fmla="*/ 478 h 681717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28697" h="6817170">
                  <a:moveTo>
                    <a:pt x="6028697" y="6155323"/>
                  </a:moveTo>
                  <a:lnTo>
                    <a:pt x="6028697" y="6817170"/>
                  </a:lnTo>
                  <a:lnTo>
                    <a:pt x="5157862" y="6817170"/>
                  </a:lnTo>
                  <a:lnTo>
                    <a:pt x="5347156" y="6687553"/>
                  </a:lnTo>
                  <a:cubicBezTo>
                    <a:pt x="5394117" y="6653219"/>
                    <a:pt x="5440793" y="6617608"/>
                    <a:pt x="5487470" y="6581714"/>
                  </a:cubicBezTo>
                  <a:cubicBezTo>
                    <a:pt x="5534147" y="6545820"/>
                    <a:pt x="5580966" y="6509358"/>
                    <a:pt x="5627642" y="6472328"/>
                  </a:cubicBezTo>
                  <a:lnTo>
                    <a:pt x="5911392" y="6245328"/>
                  </a:lnTo>
                  <a:close/>
                  <a:moveTo>
                    <a:pt x="4481066" y="478"/>
                  </a:moveTo>
                  <a:cubicBezTo>
                    <a:pt x="4544817" y="1422"/>
                    <a:pt x="4608563" y="3769"/>
                    <a:pt x="4672258" y="7519"/>
                  </a:cubicBezTo>
                  <a:cubicBezTo>
                    <a:pt x="4927973" y="22364"/>
                    <a:pt x="5181687" y="61751"/>
                    <a:pt x="5429869" y="125134"/>
                  </a:cubicBezTo>
                  <a:cubicBezTo>
                    <a:pt x="5617090" y="173104"/>
                    <a:pt x="5799867" y="236595"/>
                    <a:pt x="5976319" y="314893"/>
                  </a:cubicBezTo>
                  <a:lnTo>
                    <a:pt x="6028697" y="339901"/>
                  </a:lnTo>
                  <a:lnTo>
                    <a:pt x="6028697" y="732458"/>
                  </a:lnTo>
                  <a:lnTo>
                    <a:pt x="5990985" y="712211"/>
                  </a:lnTo>
                  <a:cubicBezTo>
                    <a:pt x="5783917" y="609342"/>
                    <a:pt x="5566013" y="529876"/>
                    <a:pt x="5341339" y="475281"/>
                  </a:cubicBezTo>
                  <a:cubicBezTo>
                    <a:pt x="5115233" y="420503"/>
                    <a:pt x="4884375" y="387624"/>
                    <a:pt x="4651969" y="377104"/>
                  </a:cubicBezTo>
                  <a:cubicBezTo>
                    <a:pt x="4418713" y="365171"/>
                    <a:pt x="4184861" y="373670"/>
                    <a:pt x="3953093" y="402498"/>
                  </a:cubicBezTo>
                  <a:cubicBezTo>
                    <a:pt x="3721001" y="431832"/>
                    <a:pt x="3491675" y="480040"/>
                    <a:pt x="3267413" y="546643"/>
                  </a:cubicBezTo>
                  <a:cubicBezTo>
                    <a:pt x="2591323" y="750761"/>
                    <a:pt x="1967642" y="1099289"/>
                    <a:pt x="1439498" y="1568141"/>
                  </a:cubicBezTo>
                  <a:cubicBezTo>
                    <a:pt x="1265589" y="1725523"/>
                    <a:pt x="1105393" y="1897434"/>
                    <a:pt x="960671" y="2082013"/>
                  </a:cubicBezTo>
                  <a:cubicBezTo>
                    <a:pt x="815775" y="2266294"/>
                    <a:pt x="688923" y="2464081"/>
                    <a:pt x="581866" y="2672638"/>
                  </a:cubicBezTo>
                  <a:cubicBezTo>
                    <a:pt x="473765" y="2880669"/>
                    <a:pt x="387610" y="3099397"/>
                    <a:pt x="324789" y="3325262"/>
                  </a:cubicBezTo>
                  <a:cubicBezTo>
                    <a:pt x="262714" y="3552403"/>
                    <a:pt x="231223" y="3786822"/>
                    <a:pt x="231151" y="4022292"/>
                  </a:cubicBezTo>
                  <a:cubicBezTo>
                    <a:pt x="231413" y="4136912"/>
                    <a:pt x="244645" y="4251136"/>
                    <a:pt x="270592" y="4362792"/>
                  </a:cubicBezTo>
                  <a:cubicBezTo>
                    <a:pt x="297885" y="4472943"/>
                    <a:pt x="336983" y="4579833"/>
                    <a:pt x="387213" y="4681585"/>
                  </a:cubicBezTo>
                  <a:cubicBezTo>
                    <a:pt x="412042" y="4732517"/>
                    <a:pt x="439423" y="4782457"/>
                    <a:pt x="468507" y="4831546"/>
                  </a:cubicBezTo>
                  <a:cubicBezTo>
                    <a:pt x="497591" y="4880636"/>
                    <a:pt x="529230" y="4929015"/>
                    <a:pt x="561862" y="4976826"/>
                  </a:cubicBezTo>
                  <a:cubicBezTo>
                    <a:pt x="627975" y="5072166"/>
                    <a:pt x="701466" y="5164668"/>
                    <a:pt x="777511" y="5257597"/>
                  </a:cubicBezTo>
                  <a:cubicBezTo>
                    <a:pt x="853556" y="5350524"/>
                    <a:pt x="933574" y="5443594"/>
                    <a:pt x="1010895" y="5540494"/>
                  </a:cubicBezTo>
                  <a:cubicBezTo>
                    <a:pt x="1049957" y="5588732"/>
                    <a:pt x="1088642" y="5637963"/>
                    <a:pt x="1126948" y="5688186"/>
                  </a:cubicBezTo>
                  <a:lnTo>
                    <a:pt x="1182706" y="5760543"/>
                  </a:lnTo>
                  <a:cubicBezTo>
                    <a:pt x="1201007" y="5783669"/>
                    <a:pt x="1218458" y="5807503"/>
                    <a:pt x="1237327" y="5830060"/>
                  </a:cubicBezTo>
                  <a:cubicBezTo>
                    <a:pt x="1383714" y="6009916"/>
                    <a:pt x="1540413" y="6181116"/>
                    <a:pt x="1706649" y="6342797"/>
                  </a:cubicBezTo>
                  <a:cubicBezTo>
                    <a:pt x="1788084" y="6422531"/>
                    <a:pt x="1871265" y="6499427"/>
                    <a:pt x="1956207" y="6573484"/>
                  </a:cubicBezTo>
                  <a:cubicBezTo>
                    <a:pt x="2041332" y="6647402"/>
                    <a:pt x="2127733" y="6718907"/>
                    <a:pt x="2217681" y="6786297"/>
                  </a:cubicBezTo>
                  <a:lnTo>
                    <a:pt x="2260820" y="6817170"/>
                  </a:lnTo>
                  <a:lnTo>
                    <a:pt x="1429497" y="6817170"/>
                  </a:lnTo>
                  <a:lnTo>
                    <a:pt x="1327275" y="6713800"/>
                  </a:lnTo>
                  <a:cubicBezTo>
                    <a:pt x="1239186" y="6618984"/>
                    <a:pt x="1156797" y="6519019"/>
                    <a:pt x="1080556" y="6414443"/>
                  </a:cubicBezTo>
                  <a:cubicBezTo>
                    <a:pt x="1004653" y="6310734"/>
                    <a:pt x="932439" y="6205177"/>
                    <a:pt x="865189" y="6097496"/>
                  </a:cubicBezTo>
                  <a:cubicBezTo>
                    <a:pt x="847881" y="6070823"/>
                    <a:pt x="831565" y="6043725"/>
                    <a:pt x="814823" y="6016911"/>
                  </a:cubicBezTo>
                  <a:lnTo>
                    <a:pt x="766729" y="5938453"/>
                  </a:lnTo>
                  <a:cubicBezTo>
                    <a:pt x="735941" y="5887947"/>
                    <a:pt x="703878" y="5837581"/>
                    <a:pt x="671672" y="5786648"/>
                  </a:cubicBezTo>
                  <a:lnTo>
                    <a:pt x="474608" y="5474664"/>
                  </a:lnTo>
                  <a:cubicBezTo>
                    <a:pt x="408778" y="5368968"/>
                    <a:pt x="343516" y="5260008"/>
                    <a:pt x="282652" y="5146508"/>
                  </a:cubicBezTo>
                  <a:cubicBezTo>
                    <a:pt x="252290" y="5089759"/>
                    <a:pt x="223065" y="5032015"/>
                    <a:pt x="196108" y="4972712"/>
                  </a:cubicBezTo>
                  <a:cubicBezTo>
                    <a:pt x="169152" y="4913408"/>
                    <a:pt x="144607" y="4853111"/>
                    <a:pt x="122474" y="4791821"/>
                  </a:cubicBezTo>
                  <a:cubicBezTo>
                    <a:pt x="100342" y="4730532"/>
                    <a:pt x="81757" y="4666830"/>
                    <a:pt x="65724" y="4603129"/>
                  </a:cubicBezTo>
                  <a:cubicBezTo>
                    <a:pt x="58205" y="4571064"/>
                    <a:pt x="50828" y="4539143"/>
                    <a:pt x="44727" y="4506937"/>
                  </a:cubicBezTo>
                  <a:lnTo>
                    <a:pt x="35505" y="4458699"/>
                  </a:lnTo>
                  <a:lnTo>
                    <a:pt x="27845" y="4410320"/>
                  </a:lnTo>
                  <a:cubicBezTo>
                    <a:pt x="8635" y="4281881"/>
                    <a:pt x="-661" y="4152150"/>
                    <a:pt x="37" y="4022292"/>
                  </a:cubicBezTo>
                  <a:cubicBezTo>
                    <a:pt x="712" y="3768592"/>
                    <a:pt x="27094" y="3515615"/>
                    <a:pt x="78777" y="3267236"/>
                  </a:cubicBezTo>
                  <a:cubicBezTo>
                    <a:pt x="130048" y="3017876"/>
                    <a:pt x="209439" y="2775142"/>
                    <a:pt x="315424" y="2543673"/>
                  </a:cubicBezTo>
                  <a:cubicBezTo>
                    <a:pt x="528236" y="2081161"/>
                    <a:pt x="838234" y="1667312"/>
                    <a:pt x="1202710" y="1314895"/>
                  </a:cubicBezTo>
                  <a:cubicBezTo>
                    <a:pt x="1385514" y="1138814"/>
                    <a:pt x="1582282" y="977831"/>
                    <a:pt x="1791065" y="833514"/>
                  </a:cubicBezTo>
                  <a:cubicBezTo>
                    <a:pt x="2420037" y="395614"/>
                    <a:pt x="3147288" y="119557"/>
                    <a:pt x="3908404" y="29794"/>
                  </a:cubicBezTo>
                  <a:cubicBezTo>
                    <a:pt x="4098509" y="7429"/>
                    <a:pt x="4289811" y="-2355"/>
                    <a:pt x="4481066" y="478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C72F6EE6-EDE9-45A5-8F6D-02B9B7CB2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1"/>
              <a:ext cx="6165116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C093DC50-3BD7-46B1-A300-CD207E152F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flipH="1">
              <a:off x="305" y="-5977"/>
              <a:ext cx="6238675" cy="6858001"/>
            </a:xfrm>
            <a:custGeom>
              <a:avLst/>
              <a:gdLst>
                <a:gd name="connsiteX0" fmla="*/ 6264586 w 6264586"/>
                <a:gd name="connsiteY0" fmla="*/ 6646464 h 6858001"/>
                <a:gd name="connsiteX1" fmla="*/ 6264586 w 6264586"/>
                <a:gd name="connsiteY1" fmla="*/ 6858001 h 6858001"/>
                <a:gd name="connsiteX2" fmla="*/ 5997170 w 6264586"/>
                <a:gd name="connsiteY2" fmla="*/ 6858001 h 6858001"/>
                <a:gd name="connsiteX3" fmla="*/ 6121512 w 6264586"/>
                <a:gd name="connsiteY3" fmla="*/ 6761029 h 6858001"/>
                <a:gd name="connsiteX4" fmla="*/ 2693206 w 6264586"/>
                <a:gd name="connsiteY4" fmla="*/ 0 h 6858001"/>
                <a:gd name="connsiteX5" fmla="*/ 5872285 w 6264586"/>
                <a:gd name="connsiteY5" fmla="*/ 0 h 6858001"/>
                <a:gd name="connsiteX6" fmla="*/ 6024875 w 6264586"/>
                <a:gd name="connsiteY6" fmla="*/ 68385 h 6858001"/>
                <a:gd name="connsiteX7" fmla="*/ 6206432 w 6264586"/>
                <a:gd name="connsiteY7" fmla="*/ 162336 h 6858001"/>
                <a:gd name="connsiteX8" fmla="*/ 6264586 w 6264586"/>
                <a:gd name="connsiteY8" fmla="*/ 196704 h 6858001"/>
                <a:gd name="connsiteX9" fmla="*/ 6264586 w 6264586"/>
                <a:gd name="connsiteY9" fmla="*/ 537242 h 6858001"/>
                <a:gd name="connsiteX10" fmla="*/ 6230189 w 6264586"/>
                <a:gd name="connsiteY10" fmla="*/ 517260 h 6858001"/>
                <a:gd name="connsiteX11" fmla="*/ 5540536 w 6264586"/>
                <a:gd name="connsiteY11" fmla="*/ 249543 h 6858001"/>
                <a:gd name="connsiteX12" fmla="*/ 5178896 w 6264586"/>
                <a:gd name="connsiteY12" fmla="*/ 178606 h 6858001"/>
                <a:gd name="connsiteX13" fmla="*/ 4814279 w 6264586"/>
                <a:gd name="connsiteY13" fmla="*/ 146683 h 6858001"/>
                <a:gd name="connsiteX14" fmla="*/ 4655095 w 6264586"/>
                <a:gd name="connsiteY14" fmla="*/ 143421 h 6858001"/>
                <a:gd name="connsiteX15" fmla="*/ 4081069 w 6264586"/>
                <a:gd name="connsiteY15" fmla="*/ 185983 h 6858001"/>
                <a:gd name="connsiteX16" fmla="*/ 3720566 w 6264586"/>
                <a:gd name="connsiteY16" fmla="*/ 256921 h 6858001"/>
                <a:gd name="connsiteX17" fmla="*/ 3365879 w 6264586"/>
                <a:gd name="connsiteY17" fmla="*/ 357651 h 6858001"/>
                <a:gd name="connsiteX18" fmla="*/ 3020555 w 6264586"/>
                <a:gd name="connsiteY18" fmla="*/ 486190 h 6858001"/>
                <a:gd name="connsiteX19" fmla="*/ 2685163 w 6264586"/>
                <a:gd name="connsiteY19" fmla="*/ 641542 h 6858001"/>
                <a:gd name="connsiteX20" fmla="*/ 2047720 w 6264586"/>
                <a:gd name="connsiteY20" fmla="*/ 1025030 h 6858001"/>
                <a:gd name="connsiteX21" fmla="*/ 1897333 w 6264586"/>
                <a:gd name="connsiteY21" fmla="*/ 1134983 h 6858001"/>
                <a:gd name="connsiteX22" fmla="*/ 1835758 w 6264586"/>
                <a:gd name="connsiteY22" fmla="*/ 1182227 h 6858001"/>
                <a:gd name="connsiteX23" fmla="*/ 1823273 w 6264586"/>
                <a:gd name="connsiteY23" fmla="*/ 1192016 h 6858001"/>
                <a:gd name="connsiteX24" fmla="*/ 1750918 w 6264586"/>
                <a:gd name="connsiteY24" fmla="*/ 1249760 h 6858001"/>
                <a:gd name="connsiteX25" fmla="*/ 1469297 w 6264586"/>
                <a:gd name="connsiteY25" fmla="*/ 1496906 h 6858001"/>
                <a:gd name="connsiteX26" fmla="*/ 967769 w 6264586"/>
                <a:gd name="connsiteY26" fmla="*/ 2056602 h 6858001"/>
                <a:gd name="connsiteX27" fmla="*/ 754105 w 6264586"/>
                <a:gd name="connsiteY27" fmla="*/ 2368727 h 6858001"/>
                <a:gd name="connsiteX28" fmla="*/ 572364 w 6264586"/>
                <a:gd name="connsiteY28" fmla="*/ 2701140 h 6858001"/>
                <a:gd name="connsiteX29" fmla="*/ 532497 w 6264586"/>
                <a:gd name="connsiteY29" fmla="*/ 2786265 h 6858001"/>
                <a:gd name="connsiteX30" fmla="*/ 512918 w 6264586"/>
                <a:gd name="connsiteY30" fmla="*/ 2828827 h 6858001"/>
                <a:gd name="connsiteX31" fmla="*/ 494475 w 6264586"/>
                <a:gd name="connsiteY31" fmla="*/ 2872240 h 6858001"/>
                <a:gd name="connsiteX32" fmla="*/ 491637 w 6264586"/>
                <a:gd name="connsiteY32" fmla="*/ 2878908 h 6858001"/>
                <a:gd name="connsiteX33" fmla="*/ 459290 w 6264586"/>
                <a:gd name="connsiteY33" fmla="*/ 2959635 h 6858001"/>
                <a:gd name="connsiteX34" fmla="*/ 446805 w 6264586"/>
                <a:gd name="connsiteY34" fmla="*/ 2992408 h 6858001"/>
                <a:gd name="connsiteX35" fmla="*/ 426090 w 6264586"/>
                <a:gd name="connsiteY35" fmla="*/ 3049158 h 6858001"/>
                <a:gd name="connsiteX36" fmla="*/ 426090 w 6264586"/>
                <a:gd name="connsiteY36" fmla="*/ 3049867 h 6858001"/>
                <a:gd name="connsiteX37" fmla="*/ 318124 w 6264586"/>
                <a:gd name="connsiteY37" fmla="*/ 3414202 h 6858001"/>
                <a:gd name="connsiteX38" fmla="*/ 230729 w 6264586"/>
                <a:gd name="connsiteY38" fmla="*/ 4169260 h 6858001"/>
                <a:gd name="connsiteX39" fmla="*/ 268893 w 6264586"/>
                <a:gd name="connsiteY39" fmla="*/ 4544236 h 6858001"/>
                <a:gd name="connsiteX40" fmla="*/ 379840 w 6264586"/>
                <a:gd name="connsiteY40" fmla="*/ 4900056 h 6858001"/>
                <a:gd name="connsiteX41" fmla="*/ 406512 w 6264586"/>
                <a:gd name="connsiteY41" fmla="*/ 4960211 h 6858001"/>
                <a:gd name="connsiteX42" fmla="*/ 417862 w 6264586"/>
                <a:gd name="connsiteY42" fmla="*/ 4984613 h 6858001"/>
                <a:gd name="connsiteX43" fmla="*/ 428077 w 6264586"/>
                <a:gd name="connsiteY43" fmla="*/ 5005043 h 6858001"/>
                <a:gd name="connsiteX44" fmla="*/ 460140 w 6264586"/>
                <a:gd name="connsiteY44" fmla="*/ 5067327 h 6858001"/>
                <a:gd name="connsiteX45" fmla="*/ 555197 w 6264586"/>
                <a:gd name="connsiteY45" fmla="*/ 5229773 h 6858001"/>
                <a:gd name="connsiteX46" fmla="*/ 660611 w 6264586"/>
                <a:gd name="connsiteY46" fmla="*/ 5387396 h 6858001"/>
                <a:gd name="connsiteX47" fmla="*/ 774110 w 6264586"/>
                <a:gd name="connsiteY47" fmla="*/ 5542182 h 6858001"/>
                <a:gd name="connsiteX48" fmla="*/ 917829 w 6264586"/>
                <a:gd name="connsiteY48" fmla="*/ 5727896 h 6858001"/>
                <a:gd name="connsiteX49" fmla="*/ 1012885 w 6264586"/>
                <a:gd name="connsiteY49" fmla="*/ 5849767 h 6858001"/>
                <a:gd name="connsiteX50" fmla="*/ 1133053 w 6264586"/>
                <a:gd name="connsiteY50" fmla="*/ 6006822 h 6858001"/>
                <a:gd name="connsiteX51" fmla="*/ 1194343 w 6264586"/>
                <a:gd name="connsiteY51" fmla="*/ 6090245 h 6858001"/>
                <a:gd name="connsiteX52" fmla="*/ 1249390 w 6264586"/>
                <a:gd name="connsiteY52" fmla="*/ 6165155 h 6858001"/>
                <a:gd name="connsiteX53" fmla="*/ 1345724 w 6264586"/>
                <a:gd name="connsiteY53" fmla="*/ 6292132 h 6858001"/>
                <a:gd name="connsiteX54" fmla="*/ 1364310 w 6264586"/>
                <a:gd name="connsiteY54" fmla="*/ 6316251 h 6858001"/>
                <a:gd name="connsiteX55" fmla="*/ 1373673 w 6264586"/>
                <a:gd name="connsiteY55" fmla="*/ 6327885 h 6858001"/>
                <a:gd name="connsiteX56" fmla="*/ 1484619 w 6264586"/>
                <a:gd name="connsiteY56" fmla="*/ 6462240 h 6858001"/>
                <a:gd name="connsiteX57" fmla="*/ 1739000 w 6264586"/>
                <a:gd name="connsiteY57" fmla="*/ 6737335 h 6858001"/>
                <a:gd name="connsiteX58" fmla="*/ 1866801 w 6264586"/>
                <a:gd name="connsiteY58" fmla="*/ 6858001 h 6858001"/>
                <a:gd name="connsiteX59" fmla="*/ 1144149 w 6264586"/>
                <a:gd name="connsiteY59" fmla="*/ 6858001 h 6858001"/>
                <a:gd name="connsiteX60" fmla="*/ 1058349 w 6264586"/>
                <a:gd name="connsiteY60" fmla="*/ 6766452 h 6858001"/>
                <a:gd name="connsiteX61" fmla="*/ 580309 w 6264586"/>
                <a:gd name="connsiteY61" fmla="*/ 6105000 h 6858001"/>
                <a:gd name="connsiteX62" fmla="*/ 1 w 6264586"/>
                <a:gd name="connsiteY62" fmla="*/ 3960094 h 6858001"/>
                <a:gd name="connsiteX63" fmla="*/ 2599292 w 6264586"/>
                <a:gd name="connsiteY63" fmla="*/ 37050 h 68580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</a:cxnLst>
              <a:rect l="l" t="t" r="r" b="b"/>
              <a:pathLst>
                <a:path w="6264586" h="6858001">
                  <a:moveTo>
                    <a:pt x="6264586" y="6646464"/>
                  </a:moveTo>
                  <a:lnTo>
                    <a:pt x="6264586" y="6858001"/>
                  </a:lnTo>
                  <a:lnTo>
                    <a:pt x="5997170" y="6858001"/>
                  </a:lnTo>
                  <a:lnTo>
                    <a:pt x="6121512" y="6761029"/>
                  </a:lnTo>
                  <a:close/>
                  <a:moveTo>
                    <a:pt x="2693206" y="0"/>
                  </a:moveTo>
                  <a:lnTo>
                    <a:pt x="5872285" y="0"/>
                  </a:lnTo>
                  <a:lnTo>
                    <a:pt x="6024875" y="68385"/>
                  </a:lnTo>
                  <a:cubicBezTo>
                    <a:pt x="6086250" y="97989"/>
                    <a:pt x="6146793" y="129318"/>
                    <a:pt x="6206432" y="162336"/>
                  </a:cubicBezTo>
                  <a:lnTo>
                    <a:pt x="6264586" y="196704"/>
                  </a:lnTo>
                  <a:lnTo>
                    <a:pt x="6264586" y="537242"/>
                  </a:lnTo>
                  <a:lnTo>
                    <a:pt x="6230189" y="517260"/>
                  </a:lnTo>
                  <a:cubicBezTo>
                    <a:pt x="6012226" y="399931"/>
                    <a:pt x="5780573" y="310008"/>
                    <a:pt x="5540536" y="249543"/>
                  </a:cubicBezTo>
                  <a:cubicBezTo>
                    <a:pt x="5421375" y="219324"/>
                    <a:pt x="5300641" y="195644"/>
                    <a:pt x="5178896" y="178606"/>
                  </a:cubicBezTo>
                  <a:cubicBezTo>
                    <a:pt x="5057977" y="161840"/>
                    <a:pt x="4936276" y="151186"/>
                    <a:pt x="4814279" y="146683"/>
                  </a:cubicBezTo>
                  <a:cubicBezTo>
                    <a:pt x="4761501" y="144556"/>
                    <a:pt x="4708015" y="143421"/>
                    <a:pt x="4655095" y="143421"/>
                  </a:cubicBezTo>
                  <a:cubicBezTo>
                    <a:pt x="4462968" y="143573"/>
                    <a:pt x="4271111" y="157799"/>
                    <a:pt x="4081069" y="185983"/>
                  </a:cubicBezTo>
                  <a:cubicBezTo>
                    <a:pt x="3956361" y="205703"/>
                    <a:pt x="3835058" y="229396"/>
                    <a:pt x="3720566" y="256921"/>
                  </a:cubicBezTo>
                  <a:cubicBezTo>
                    <a:pt x="3596708" y="286714"/>
                    <a:pt x="3477677" y="320905"/>
                    <a:pt x="3365879" y="357651"/>
                  </a:cubicBezTo>
                  <a:cubicBezTo>
                    <a:pt x="3249257" y="395958"/>
                    <a:pt x="3133487" y="438945"/>
                    <a:pt x="3020555" y="486190"/>
                  </a:cubicBezTo>
                  <a:cubicBezTo>
                    <a:pt x="2907623" y="533434"/>
                    <a:pt x="2794832" y="585786"/>
                    <a:pt x="2685163" y="641542"/>
                  </a:cubicBezTo>
                  <a:cubicBezTo>
                    <a:pt x="2463995" y="754348"/>
                    <a:pt x="2250998" y="882488"/>
                    <a:pt x="2047720" y="1025030"/>
                  </a:cubicBezTo>
                  <a:cubicBezTo>
                    <a:pt x="2006151" y="1054399"/>
                    <a:pt x="1951528" y="1093415"/>
                    <a:pt x="1897333" y="1134983"/>
                  </a:cubicBezTo>
                  <a:cubicBezTo>
                    <a:pt x="1876761" y="1150164"/>
                    <a:pt x="1855905" y="1166479"/>
                    <a:pt x="1835758" y="1182227"/>
                  </a:cubicBezTo>
                  <a:lnTo>
                    <a:pt x="1823273" y="1192016"/>
                  </a:lnTo>
                  <a:cubicBezTo>
                    <a:pt x="1797027" y="1211879"/>
                    <a:pt x="1772057" y="1232309"/>
                    <a:pt x="1750918" y="1249760"/>
                  </a:cubicBezTo>
                  <a:cubicBezTo>
                    <a:pt x="1645931" y="1335737"/>
                    <a:pt x="1554422" y="1416605"/>
                    <a:pt x="1469297" y="1496906"/>
                  </a:cubicBezTo>
                  <a:cubicBezTo>
                    <a:pt x="1286595" y="1668957"/>
                    <a:pt x="1118818" y="1856190"/>
                    <a:pt x="967769" y="2056602"/>
                  </a:cubicBezTo>
                  <a:cubicBezTo>
                    <a:pt x="890731" y="2159603"/>
                    <a:pt x="818800" y="2264590"/>
                    <a:pt x="754105" y="2368727"/>
                  </a:cubicBezTo>
                  <a:cubicBezTo>
                    <a:pt x="681749" y="2488328"/>
                    <a:pt x="622304" y="2596720"/>
                    <a:pt x="572364" y="2701140"/>
                  </a:cubicBezTo>
                  <a:cubicBezTo>
                    <a:pt x="557609" y="2730507"/>
                    <a:pt x="543989" y="2760443"/>
                    <a:pt x="532497" y="2786265"/>
                  </a:cubicBezTo>
                  <a:lnTo>
                    <a:pt x="512918" y="2828827"/>
                  </a:lnTo>
                  <a:lnTo>
                    <a:pt x="494475" y="2872240"/>
                  </a:lnTo>
                  <a:lnTo>
                    <a:pt x="491637" y="2878908"/>
                  </a:lnTo>
                  <a:cubicBezTo>
                    <a:pt x="480146" y="2906575"/>
                    <a:pt x="469220" y="2932821"/>
                    <a:pt x="459290" y="2959635"/>
                  </a:cubicBezTo>
                  <a:cubicBezTo>
                    <a:pt x="455176" y="2970559"/>
                    <a:pt x="451060" y="2981484"/>
                    <a:pt x="446805" y="2992408"/>
                  </a:cubicBezTo>
                  <a:cubicBezTo>
                    <a:pt x="439427" y="3012412"/>
                    <a:pt x="432333" y="3030572"/>
                    <a:pt x="426090" y="3049158"/>
                  </a:cubicBezTo>
                  <a:lnTo>
                    <a:pt x="426090" y="3049867"/>
                  </a:lnTo>
                  <a:cubicBezTo>
                    <a:pt x="383010" y="3169099"/>
                    <a:pt x="346959" y="3290756"/>
                    <a:pt x="318124" y="3414202"/>
                  </a:cubicBezTo>
                  <a:cubicBezTo>
                    <a:pt x="260107" y="3661703"/>
                    <a:pt x="230780" y="3915049"/>
                    <a:pt x="230729" y="4169260"/>
                  </a:cubicBezTo>
                  <a:cubicBezTo>
                    <a:pt x="231621" y="4295173"/>
                    <a:pt x="244398" y="4420719"/>
                    <a:pt x="268893" y="4544236"/>
                  </a:cubicBezTo>
                  <a:cubicBezTo>
                    <a:pt x="293708" y="4666304"/>
                    <a:pt x="330882" y="4785521"/>
                    <a:pt x="379840" y="4900056"/>
                  </a:cubicBezTo>
                  <a:cubicBezTo>
                    <a:pt x="387926" y="4919919"/>
                    <a:pt x="397006" y="4939498"/>
                    <a:pt x="406512" y="4960211"/>
                  </a:cubicBezTo>
                  <a:cubicBezTo>
                    <a:pt x="410343" y="4968299"/>
                    <a:pt x="414173" y="4976385"/>
                    <a:pt x="417862" y="4984613"/>
                  </a:cubicBezTo>
                  <a:lnTo>
                    <a:pt x="428077" y="5005043"/>
                  </a:lnTo>
                  <a:cubicBezTo>
                    <a:pt x="438860" y="5026751"/>
                    <a:pt x="449075" y="5047181"/>
                    <a:pt x="460140" y="5067327"/>
                  </a:cubicBezTo>
                  <a:cubicBezTo>
                    <a:pt x="485536" y="5116273"/>
                    <a:pt x="514763" y="5165789"/>
                    <a:pt x="555197" y="5229773"/>
                  </a:cubicBezTo>
                  <a:cubicBezTo>
                    <a:pt x="586836" y="5280282"/>
                    <a:pt x="620318" y="5329511"/>
                    <a:pt x="660611" y="5387396"/>
                  </a:cubicBezTo>
                  <a:cubicBezTo>
                    <a:pt x="698065" y="5440741"/>
                    <a:pt x="737223" y="5493094"/>
                    <a:pt x="774110" y="5542182"/>
                  </a:cubicBezTo>
                  <a:cubicBezTo>
                    <a:pt x="821070" y="5604324"/>
                    <a:pt x="870301" y="5667173"/>
                    <a:pt x="917829" y="5727896"/>
                  </a:cubicBezTo>
                  <a:cubicBezTo>
                    <a:pt x="949042" y="5767762"/>
                    <a:pt x="979828" y="5807063"/>
                    <a:pt x="1012885" y="5849767"/>
                  </a:cubicBezTo>
                  <a:cubicBezTo>
                    <a:pt x="1045942" y="5892471"/>
                    <a:pt x="1089497" y="5948796"/>
                    <a:pt x="1133053" y="6006822"/>
                  </a:cubicBezTo>
                  <a:cubicBezTo>
                    <a:pt x="1153624" y="6034345"/>
                    <a:pt x="1175332" y="6063998"/>
                    <a:pt x="1194343" y="6090245"/>
                  </a:cubicBezTo>
                  <a:cubicBezTo>
                    <a:pt x="1213355" y="6116491"/>
                    <a:pt x="1231372" y="6141178"/>
                    <a:pt x="1249390" y="6165155"/>
                  </a:cubicBezTo>
                  <a:cubicBezTo>
                    <a:pt x="1280461" y="6208000"/>
                    <a:pt x="1313659" y="6250847"/>
                    <a:pt x="1345724" y="6292132"/>
                  </a:cubicBezTo>
                  <a:lnTo>
                    <a:pt x="1364310" y="6316251"/>
                  </a:lnTo>
                  <a:lnTo>
                    <a:pt x="1373673" y="6327885"/>
                  </a:lnTo>
                  <a:cubicBezTo>
                    <a:pt x="1409566" y="6372433"/>
                    <a:pt x="1446738" y="6418542"/>
                    <a:pt x="1484619" y="6462240"/>
                  </a:cubicBezTo>
                  <a:cubicBezTo>
                    <a:pt x="1567899" y="6559850"/>
                    <a:pt x="1653876" y="6652211"/>
                    <a:pt x="1739000" y="6737335"/>
                  </a:cubicBezTo>
                  <a:lnTo>
                    <a:pt x="1866801" y="6858001"/>
                  </a:lnTo>
                  <a:lnTo>
                    <a:pt x="1144149" y="6858001"/>
                  </a:lnTo>
                  <a:lnTo>
                    <a:pt x="1058349" y="6766452"/>
                  </a:lnTo>
                  <a:cubicBezTo>
                    <a:pt x="878978" y="6562465"/>
                    <a:pt x="718756" y="6341104"/>
                    <a:pt x="580309" y="6105000"/>
                  </a:cubicBezTo>
                  <a:cubicBezTo>
                    <a:pt x="200401" y="5454007"/>
                    <a:pt x="146" y="4713831"/>
                    <a:pt x="1" y="3960094"/>
                  </a:cubicBezTo>
                  <a:cubicBezTo>
                    <a:pt x="-335" y="2196754"/>
                    <a:pt x="1071479" y="683605"/>
                    <a:pt x="2599292" y="3705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953736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3A5B4632-C963-4296-86F0-79AA9EA5AE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38328" y="303591"/>
            <a:ext cx="4335327" cy="5896743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64CE4D6-8737-7C10-33E6-01C431B0EA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360" y="637125"/>
            <a:ext cx="3802276" cy="525637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The Algebra of Data Science Success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C067B7BC-0E1B-EBD7-9F59-E1E00900548A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455464"/>
              </p:ext>
            </p:extLst>
          </p:nvPr>
        </p:nvGraphicFramePr>
        <p:xfrm>
          <a:off x="5166985" y="303591"/>
          <a:ext cx="6588691" cy="589674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4852FCE1-D7D8-CB48-42D7-D306106601BC}"/>
              </a:ext>
            </a:extLst>
          </p:cNvPr>
          <p:cNvSpPr txBox="1"/>
          <p:nvPr/>
        </p:nvSpPr>
        <p:spPr>
          <a:xfrm>
            <a:off x="201879" y="6415909"/>
            <a:ext cx="570015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/>
              <a:t>https://</a:t>
            </a:r>
            <a:r>
              <a:rPr lang="en-US" sz="1200" dirty="0" err="1"/>
              <a:t>www.linkedin.com</a:t>
            </a:r>
            <a:r>
              <a:rPr lang="en-US" sz="1200" dirty="0"/>
              <a:t>/pulse/data-science-vs-c-suite-solution-</a:t>
            </a:r>
            <a:r>
              <a:rPr lang="en-US" sz="1200" dirty="0" err="1"/>
              <a:t>david</a:t>
            </a:r>
            <a:r>
              <a:rPr lang="en-US" sz="1200" dirty="0"/>
              <a:t>-</a:t>
            </a:r>
            <a:r>
              <a:rPr lang="en-US" sz="1200" dirty="0" err="1"/>
              <a:t>boyle</a:t>
            </a:r>
            <a:r>
              <a:rPr lang="en-US" sz="1200" dirty="0"/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182188116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ctangle 21">
            <a:extLst>
              <a:ext uri="{FF2B5EF4-FFF2-40B4-BE49-F238E27FC236}">
                <a16:creationId xmlns:a16="http://schemas.microsoft.com/office/drawing/2014/main" id="{88294908-8B00-4F58-BBBA-20F71A40AA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4364C879-1404-4203-8E9D-CC5DE0A621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82782" y="-1386168"/>
            <a:ext cx="2424873" cy="3611191"/>
          </a:xfrm>
          <a:custGeom>
            <a:avLst/>
            <a:gdLst>
              <a:gd name="connsiteX0" fmla="*/ 0 w 2424873"/>
              <a:gd name="connsiteY0" fmla="*/ 2424874 h 3611191"/>
              <a:gd name="connsiteX1" fmla="*/ 2424873 w 2424873"/>
              <a:gd name="connsiteY1" fmla="*/ 0 h 3611191"/>
              <a:gd name="connsiteX2" fmla="*/ 2424873 w 2424873"/>
              <a:gd name="connsiteY2" fmla="*/ 3611191 h 3611191"/>
              <a:gd name="connsiteX3" fmla="*/ 1186317 w 2424873"/>
              <a:gd name="connsiteY3" fmla="*/ 3611191 h 3611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24873" h="3611191">
                <a:moveTo>
                  <a:pt x="0" y="2424874"/>
                </a:moveTo>
                <a:lnTo>
                  <a:pt x="2424873" y="0"/>
                </a:lnTo>
                <a:lnTo>
                  <a:pt x="2424873" y="3611191"/>
                </a:lnTo>
                <a:lnTo>
                  <a:pt x="1186317" y="361119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84617302-4B0D-4351-A6BB-6F0930D943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571000" y="-338582"/>
            <a:ext cx="1635955" cy="1635955"/>
          </a:xfrm>
          <a:custGeom>
            <a:avLst/>
            <a:gdLst>
              <a:gd name="connsiteX0" fmla="*/ 0 w 1635955"/>
              <a:gd name="connsiteY0" fmla="*/ 957987 h 1635955"/>
              <a:gd name="connsiteX1" fmla="*/ 957987 w 1635955"/>
              <a:gd name="connsiteY1" fmla="*/ 0 h 1635955"/>
              <a:gd name="connsiteX2" fmla="*/ 1635955 w 1635955"/>
              <a:gd name="connsiteY2" fmla="*/ 0 h 1635955"/>
              <a:gd name="connsiteX3" fmla="*/ 1635955 w 1635955"/>
              <a:gd name="connsiteY3" fmla="*/ 1635955 h 1635955"/>
              <a:gd name="connsiteX4" fmla="*/ 0 w 1635955"/>
              <a:gd name="connsiteY4" fmla="*/ 1635955 h 16359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35955" h="1635955">
                <a:moveTo>
                  <a:pt x="0" y="957987"/>
                </a:moveTo>
                <a:lnTo>
                  <a:pt x="957987" y="0"/>
                </a:lnTo>
                <a:lnTo>
                  <a:pt x="1635955" y="0"/>
                </a:lnTo>
                <a:lnTo>
                  <a:pt x="1635955" y="1635955"/>
                </a:lnTo>
                <a:lnTo>
                  <a:pt x="0" y="1635955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A2C7802-C2E0-4218-8F89-8DD7CCD2CD1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7985" y="-6588"/>
            <a:ext cx="4059393" cy="2548110"/>
          </a:xfrm>
          <a:custGeom>
            <a:avLst/>
            <a:gdLst>
              <a:gd name="connsiteX0" fmla="*/ 0 w 4059393"/>
              <a:gd name="connsiteY0" fmla="*/ 1511282 h 2548110"/>
              <a:gd name="connsiteX1" fmla="*/ 1511282 w 4059393"/>
              <a:gd name="connsiteY1" fmla="*/ 0 h 2548110"/>
              <a:gd name="connsiteX2" fmla="*/ 4059393 w 4059393"/>
              <a:gd name="connsiteY2" fmla="*/ 2548110 h 2548110"/>
              <a:gd name="connsiteX3" fmla="*/ 0 w 4059393"/>
              <a:gd name="connsiteY3" fmla="*/ 2548110 h 25481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59393" h="2548110">
                <a:moveTo>
                  <a:pt x="0" y="1511282"/>
                </a:moveTo>
                <a:lnTo>
                  <a:pt x="1511282" y="0"/>
                </a:lnTo>
                <a:lnTo>
                  <a:pt x="4059393" y="2548110"/>
                </a:lnTo>
                <a:lnTo>
                  <a:pt x="0" y="254811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A6D7111A-21E5-4EE9-8A78-10E5530F01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0262924" y="1465780"/>
            <a:ext cx="1185708" cy="1185708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3969E80-A77B-49FC-9122-D89AFD5EE1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-29557" y="5198743"/>
            <a:ext cx="2444907" cy="2366116"/>
          </a:xfrm>
          <a:custGeom>
            <a:avLst/>
            <a:gdLst>
              <a:gd name="connsiteX0" fmla="*/ 0 w 2203753"/>
              <a:gd name="connsiteY0" fmla="*/ 0 h 2132734"/>
              <a:gd name="connsiteX1" fmla="*/ 2203753 w 2203753"/>
              <a:gd name="connsiteY1" fmla="*/ 0 h 2132734"/>
              <a:gd name="connsiteX2" fmla="*/ 2203753 w 2203753"/>
              <a:gd name="connsiteY2" fmla="*/ 576461 h 2132734"/>
              <a:gd name="connsiteX3" fmla="*/ 647480 w 2203753"/>
              <a:gd name="connsiteY3" fmla="*/ 2132734 h 2132734"/>
              <a:gd name="connsiteX4" fmla="*/ 0 w 2203753"/>
              <a:gd name="connsiteY4" fmla="*/ 1485255 h 21327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203753" h="2132734">
                <a:moveTo>
                  <a:pt x="0" y="0"/>
                </a:moveTo>
                <a:lnTo>
                  <a:pt x="2203753" y="0"/>
                </a:lnTo>
                <a:lnTo>
                  <a:pt x="2203753" y="576461"/>
                </a:lnTo>
                <a:lnTo>
                  <a:pt x="647480" y="2132734"/>
                </a:lnTo>
                <a:lnTo>
                  <a:pt x="0" y="1485255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1849CA57-76BD-4CF2-80BA-D7A46A01B7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1769787" y="5439893"/>
            <a:ext cx="928467" cy="928467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35E9085E-E730-4768-83D4-6CB7E98971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3401311" y="734311"/>
            <a:ext cx="5389379" cy="5389379"/>
          </a:xfrm>
          <a:custGeom>
            <a:avLst/>
            <a:gdLst>
              <a:gd name="connsiteX0" fmla="*/ 0 w 5389379"/>
              <a:gd name="connsiteY0" fmla="*/ 540040 h 5389379"/>
              <a:gd name="connsiteX1" fmla="*/ 540040 w 5389379"/>
              <a:gd name="connsiteY1" fmla="*/ 0 h 5389379"/>
              <a:gd name="connsiteX2" fmla="*/ 5389379 w 5389379"/>
              <a:gd name="connsiteY2" fmla="*/ 0 h 5389379"/>
              <a:gd name="connsiteX3" fmla="*/ 5389379 w 5389379"/>
              <a:gd name="connsiteY3" fmla="*/ 4838655 h 5389379"/>
              <a:gd name="connsiteX4" fmla="*/ 4838655 w 5389379"/>
              <a:gd name="connsiteY4" fmla="*/ 5389379 h 5389379"/>
              <a:gd name="connsiteX5" fmla="*/ 0 w 5389379"/>
              <a:gd name="connsiteY5" fmla="*/ 5389379 h 53893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89379" h="5389379">
                <a:moveTo>
                  <a:pt x="0" y="540040"/>
                </a:moveTo>
                <a:lnTo>
                  <a:pt x="540040" y="0"/>
                </a:lnTo>
                <a:lnTo>
                  <a:pt x="5389379" y="0"/>
                </a:lnTo>
                <a:lnTo>
                  <a:pt x="5389379" y="4838655"/>
                </a:lnTo>
                <a:lnTo>
                  <a:pt x="4838655" y="5389379"/>
                </a:lnTo>
                <a:lnTo>
                  <a:pt x="0" y="538937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73272FE-A474-4CAE-8CA2-BCC8B476C3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2700283" y="33283"/>
            <a:ext cx="6791435" cy="6791435"/>
          </a:xfrm>
          <a:custGeom>
            <a:avLst/>
            <a:gdLst>
              <a:gd name="connsiteX0" fmla="*/ 1860938 w 6791435"/>
              <a:gd name="connsiteY0" fmla="*/ 81158 h 6791435"/>
              <a:gd name="connsiteX1" fmla="*/ 1942096 w 6791435"/>
              <a:gd name="connsiteY1" fmla="*/ 0 h 6791435"/>
              <a:gd name="connsiteX2" fmla="*/ 6791435 w 6791435"/>
              <a:gd name="connsiteY2" fmla="*/ 0 h 6791435"/>
              <a:gd name="connsiteX3" fmla="*/ 6791435 w 6791435"/>
              <a:gd name="connsiteY3" fmla="*/ 4838655 h 6791435"/>
              <a:gd name="connsiteX4" fmla="*/ 6710277 w 6791435"/>
              <a:gd name="connsiteY4" fmla="*/ 4919813 h 6791435"/>
              <a:gd name="connsiteX5" fmla="*/ 6710277 w 6791435"/>
              <a:gd name="connsiteY5" fmla="*/ 81158 h 6791435"/>
              <a:gd name="connsiteX6" fmla="*/ 0 w 6791435"/>
              <a:gd name="connsiteY6" fmla="*/ 1942096 h 6791435"/>
              <a:gd name="connsiteX7" fmla="*/ 81158 w 6791435"/>
              <a:gd name="connsiteY7" fmla="*/ 1860938 h 6791435"/>
              <a:gd name="connsiteX8" fmla="*/ 81158 w 6791435"/>
              <a:gd name="connsiteY8" fmla="*/ 6710277 h 6791435"/>
              <a:gd name="connsiteX9" fmla="*/ 4919813 w 6791435"/>
              <a:gd name="connsiteY9" fmla="*/ 6710277 h 6791435"/>
              <a:gd name="connsiteX10" fmla="*/ 4838655 w 6791435"/>
              <a:gd name="connsiteY10" fmla="*/ 6791435 h 6791435"/>
              <a:gd name="connsiteX11" fmla="*/ 0 w 6791435"/>
              <a:gd name="connsiteY11" fmla="*/ 6791435 h 67914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6791435" h="6791435">
                <a:moveTo>
                  <a:pt x="1860938" y="81158"/>
                </a:moveTo>
                <a:lnTo>
                  <a:pt x="1942096" y="0"/>
                </a:lnTo>
                <a:lnTo>
                  <a:pt x="6791435" y="0"/>
                </a:lnTo>
                <a:lnTo>
                  <a:pt x="6791435" y="4838655"/>
                </a:lnTo>
                <a:lnTo>
                  <a:pt x="6710277" y="4919813"/>
                </a:lnTo>
                <a:lnTo>
                  <a:pt x="6710277" y="81158"/>
                </a:lnTo>
                <a:close/>
                <a:moveTo>
                  <a:pt x="0" y="1942096"/>
                </a:moveTo>
                <a:lnTo>
                  <a:pt x="81158" y="1860938"/>
                </a:lnTo>
                <a:lnTo>
                  <a:pt x="81158" y="6710277"/>
                </a:lnTo>
                <a:lnTo>
                  <a:pt x="4919813" y="6710277"/>
                </a:lnTo>
                <a:lnTo>
                  <a:pt x="4838655" y="6791435"/>
                </a:lnTo>
                <a:lnTo>
                  <a:pt x="0" y="6791435"/>
                </a:lnTo>
                <a:close/>
              </a:path>
            </a:pathLst>
          </a:custGeom>
          <a:solidFill>
            <a:srgbClr val="FFFFFF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6855B4B-222F-B20E-3CFB-9436FC6874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4642" y="2353641"/>
            <a:ext cx="5782716" cy="2150719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080808"/>
                </a:solidFill>
                <a:latin typeface="+mj-lt"/>
                <a:ea typeface="+mj-ea"/>
                <a:cs typeface="+mj-cs"/>
              </a:rPr>
              <a:t>Is it ever strategic to over-engineer a data solution?</a:t>
            </a:r>
          </a:p>
        </p:txBody>
      </p:sp>
      <p:sp>
        <p:nvSpPr>
          <p:cNvPr id="40" name="Freeform: Shape 39">
            <a:extLst>
              <a:ext uri="{FF2B5EF4-FFF2-40B4-BE49-F238E27FC236}">
                <a16:creationId xmlns:a16="http://schemas.microsoft.com/office/drawing/2014/main" id="{E07981EA-05A6-437C-88D7-B377B92B03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629823" y="5457591"/>
            <a:ext cx="2231794" cy="2568811"/>
          </a:xfrm>
          <a:custGeom>
            <a:avLst/>
            <a:gdLst>
              <a:gd name="connsiteX0" fmla="*/ 0 w 2940086"/>
              <a:gd name="connsiteY0" fmla="*/ 0 h 3384061"/>
              <a:gd name="connsiteX1" fmla="*/ 2496112 w 2940086"/>
              <a:gd name="connsiteY1" fmla="*/ 0 h 3384061"/>
              <a:gd name="connsiteX2" fmla="*/ 2940086 w 2940086"/>
              <a:gd name="connsiteY2" fmla="*/ 443975 h 3384061"/>
              <a:gd name="connsiteX3" fmla="*/ 0 w 2940086"/>
              <a:gd name="connsiteY3" fmla="*/ 3384061 h 33840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940086" h="3384061">
                <a:moveTo>
                  <a:pt x="0" y="0"/>
                </a:moveTo>
                <a:lnTo>
                  <a:pt x="2496112" y="0"/>
                </a:lnTo>
                <a:lnTo>
                  <a:pt x="2940086" y="443975"/>
                </a:lnTo>
                <a:lnTo>
                  <a:pt x="0" y="3384061"/>
                </a:lnTo>
                <a:close/>
              </a:path>
            </a:pathLst>
          </a:cu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5E3C750-986E-4769-B1AE-49289FBEE7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700000">
            <a:off x="9720059" y="5243545"/>
            <a:ext cx="959985" cy="959985"/>
          </a:xfrm>
          <a:prstGeom prst="rect">
            <a:avLst/>
          </a:prstGeom>
          <a:solidFill>
            <a:schemeClr val="accent4">
              <a:alpha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88532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E2B703B-46F9-481A-A605-82E2A828C4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48EC03-D991-514C-1EC6-DF13C38A7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459863"/>
            <a:ext cx="10515600" cy="100459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For consideration…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F13BE4D7-0C3D-4906-B230-A1C5B4665CC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9496" y="1587970"/>
            <a:ext cx="11033008" cy="4768380"/>
          </a:xfrm>
          <a:prstGeom prst="roundRect">
            <a:avLst>
              <a:gd name="adj" fmla="val 3174"/>
            </a:avLst>
          </a:prstGeom>
          <a:solidFill>
            <a:schemeClr val="bg1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5B346F0D-E30B-6D3C-7A84-237CA27350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63732803"/>
              </p:ext>
            </p:extLst>
          </p:nvPr>
        </p:nvGraphicFramePr>
        <p:xfrm>
          <a:off x="838200" y="1800911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1285011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F27744B-47AB-4459-8C2F-1D5EE63A3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Hands-on top of each other">
            <a:extLst>
              <a:ext uri="{FF2B5EF4-FFF2-40B4-BE49-F238E27FC236}">
                <a16:creationId xmlns:a16="http://schemas.microsoft.com/office/drawing/2014/main" id="{FC0BD85D-B895-8B82-A163-22F532D38E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9452" r="6753" b="1"/>
          <a:stretch/>
        </p:blipFill>
        <p:spPr>
          <a:xfrm>
            <a:off x="1" y="10"/>
            <a:ext cx="6865165" cy="6857990"/>
          </a:xfrm>
          <a:custGeom>
            <a:avLst/>
            <a:gdLst/>
            <a:ahLst/>
            <a:cxnLst/>
            <a:rect l="l" t="t" r="r" b="b"/>
            <a:pathLst>
              <a:path w="6865165" h="6858000">
                <a:moveTo>
                  <a:pt x="0" y="0"/>
                </a:moveTo>
                <a:lnTo>
                  <a:pt x="6865165" y="0"/>
                </a:lnTo>
                <a:lnTo>
                  <a:pt x="6859621" y="22952"/>
                </a:lnTo>
                <a:cubicBezTo>
                  <a:pt x="6623056" y="1069835"/>
                  <a:pt x="6492240" y="2220824"/>
                  <a:pt x="6492240" y="3429001"/>
                </a:cubicBezTo>
                <a:cubicBezTo>
                  <a:pt x="6492240" y="4637179"/>
                  <a:pt x="6623056" y="5788167"/>
                  <a:pt x="6859621" y="6835050"/>
                </a:cubicBezTo>
                <a:lnTo>
                  <a:pt x="686516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 useBgFill="1">
        <p:nvSpPr>
          <p:cNvPr id="11" name="Freeform: Shape 10">
            <a:extLst>
              <a:ext uri="{FF2B5EF4-FFF2-40B4-BE49-F238E27FC236}">
                <a16:creationId xmlns:a16="http://schemas.microsoft.com/office/drawing/2014/main" id="{7D266DCC-5218-4AE0-B964-6FC2EA3BDF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92240" y="0"/>
            <a:ext cx="5699760" cy="6858000"/>
          </a:xfrm>
          <a:custGeom>
            <a:avLst/>
            <a:gdLst>
              <a:gd name="connsiteX0" fmla="*/ 365648 w 5588548"/>
              <a:gd name="connsiteY0" fmla="*/ 0 h 6858000"/>
              <a:gd name="connsiteX1" fmla="*/ 5588548 w 5588548"/>
              <a:gd name="connsiteY1" fmla="*/ 0 h 6858000"/>
              <a:gd name="connsiteX2" fmla="*/ 5588548 w 5588548"/>
              <a:gd name="connsiteY2" fmla="*/ 6858000 h 6858000"/>
              <a:gd name="connsiteX3" fmla="*/ 365648 w 5588548"/>
              <a:gd name="connsiteY3" fmla="*/ 6858000 h 6858000"/>
              <a:gd name="connsiteX4" fmla="*/ 360213 w 5588548"/>
              <a:gd name="connsiteY4" fmla="*/ 6835050 h 6858000"/>
              <a:gd name="connsiteX5" fmla="*/ 0 w 5588548"/>
              <a:gd name="connsiteY5" fmla="*/ 3429001 h 6858000"/>
              <a:gd name="connsiteX6" fmla="*/ 360213 w 5588548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88548" h="6858000">
                <a:moveTo>
                  <a:pt x="365648" y="0"/>
                </a:moveTo>
                <a:lnTo>
                  <a:pt x="5588548" y="0"/>
                </a:lnTo>
                <a:lnTo>
                  <a:pt x="5588548" y="6858000"/>
                </a:lnTo>
                <a:lnTo>
                  <a:pt x="365648" y="6858000"/>
                </a:lnTo>
                <a:lnTo>
                  <a:pt x="360213" y="6835050"/>
                </a:lnTo>
                <a:cubicBezTo>
                  <a:pt x="128263" y="5788167"/>
                  <a:pt x="0" y="4637179"/>
                  <a:pt x="0" y="3429001"/>
                </a:cubicBezTo>
                <a:cubicBezTo>
                  <a:pt x="0" y="2220824"/>
                  <a:pt x="128263" y="1069835"/>
                  <a:pt x="360213" y="22952"/>
                </a:cubicBezTo>
                <a:close/>
              </a:path>
            </a:pathLst>
          </a:custGeom>
          <a:ln w="9525">
            <a:solidFill>
              <a:srgbClr val="EFEFEF"/>
            </a:solidFill>
          </a:ln>
          <a:effectLst>
            <a:outerShdw blurRad="50800" dist="38100" dir="10800000" algn="r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13" name="Freeform: Shape 12">
            <a:extLst>
              <a:ext uri="{FF2B5EF4-FFF2-40B4-BE49-F238E27FC236}">
                <a16:creationId xmlns:a16="http://schemas.microsoft.com/office/drawing/2014/main" id="{973DE4F1-1583-4AE3-9696-9659D27C5F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501384" y="0"/>
            <a:ext cx="5690616" cy="6858000"/>
          </a:xfrm>
          <a:custGeom>
            <a:avLst/>
            <a:gdLst>
              <a:gd name="connsiteX0" fmla="*/ 372925 w 5690616"/>
              <a:gd name="connsiteY0" fmla="*/ 0 h 6858000"/>
              <a:gd name="connsiteX1" fmla="*/ 5690616 w 5690616"/>
              <a:gd name="connsiteY1" fmla="*/ 0 h 6858000"/>
              <a:gd name="connsiteX2" fmla="*/ 5690616 w 5690616"/>
              <a:gd name="connsiteY2" fmla="*/ 6858000 h 6858000"/>
              <a:gd name="connsiteX3" fmla="*/ 372925 w 5690616"/>
              <a:gd name="connsiteY3" fmla="*/ 6858000 h 6858000"/>
              <a:gd name="connsiteX4" fmla="*/ 367381 w 5690616"/>
              <a:gd name="connsiteY4" fmla="*/ 6835050 h 6858000"/>
              <a:gd name="connsiteX5" fmla="*/ 0 w 5690616"/>
              <a:gd name="connsiteY5" fmla="*/ 3429001 h 6858000"/>
              <a:gd name="connsiteX6" fmla="*/ 367381 w 5690616"/>
              <a:gd name="connsiteY6" fmla="*/ 2295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690616" h="6858000">
                <a:moveTo>
                  <a:pt x="372925" y="0"/>
                </a:moveTo>
                <a:lnTo>
                  <a:pt x="5690616" y="0"/>
                </a:lnTo>
                <a:lnTo>
                  <a:pt x="5690616" y="6858000"/>
                </a:lnTo>
                <a:lnTo>
                  <a:pt x="372925" y="6858000"/>
                </a:lnTo>
                <a:lnTo>
                  <a:pt x="367381" y="6835050"/>
                </a:lnTo>
                <a:cubicBezTo>
                  <a:pt x="130816" y="5788167"/>
                  <a:pt x="0" y="4637179"/>
                  <a:pt x="0" y="3429001"/>
                </a:cubicBezTo>
                <a:cubicBezTo>
                  <a:pt x="0" y="2220824"/>
                  <a:pt x="130816" y="1069835"/>
                  <a:pt x="367381" y="22952"/>
                </a:cubicBez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86B84B-7BE3-4BE5-95E0-D76204E59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914400"/>
            <a:ext cx="4485861" cy="110655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/>
              <a:t>Change management to a data-focused organization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42239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D3C8959-A2A1-469E-8619-82F077E33FE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04495" y="2182390"/>
            <a:ext cx="438912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AB7240-808A-4C80-34B5-660D42DABD59}"/>
              </a:ext>
            </a:extLst>
          </p:cNvPr>
          <p:cNvSpPr txBox="1"/>
          <p:nvPr/>
        </p:nvSpPr>
        <p:spPr>
          <a:xfrm>
            <a:off x="7255563" y="2440100"/>
            <a:ext cx="4485861" cy="38348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Listen and ask many questions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Implement quick wins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View yourself as a partner to other functional areas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Get as close to customers as possible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Be candid about what you need to be sucessful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Identify 1-3 things that are of high importance to your partners, and talk about your solution in those terms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Gain trust and champion(s) in the executive levels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7226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A52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DDEC60C-429A-2C4E-5E79-BB18BF5C92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anchor="ctr">
            <a:norm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</a:rPr>
              <a:t>How to measure data science/AI impact and ROI</a:t>
            </a:r>
          </a:p>
        </p:txBody>
      </p:sp>
      <p:pic>
        <p:nvPicPr>
          <p:cNvPr id="4" name="Picture 3" descr="Graphical user interface&#10;&#10;Description automatically generated">
            <a:extLst>
              <a:ext uri="{FF2B5EF4-FFF2-40B4-BE49-F238E27FC236}">
                <a16:creationId xmlns:a16="http://schemas.microsoft.com/office/drawing/2014/main" id="{8EC3ACE4-5E30-C511-8FF0-A759035957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0" y="1225920"/>
            <a:ext cx="7188199" cy="4402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B769A4E-B2BA-C6DB-7A8E-D42BAF2F4C52}"/>
              </a:ext>
            </a:extLst>
          </p:cNvPr>
          <p:cNvSpPr txBox="1"/>
          <p:nvPr/>
        </p:nvSpPr>
        <p:spPr>
          <a:xfrm>
            <a:off x="6270172" y="5720125"/>
            <a:ext cx="52963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/>
              <a:t>https://</a:t>
            </a:r>
            <a:r>
              <a:rPr lang="en-US" sz="1400" i="1" dirty="0" err="1"/>
              <a:t>www.altexsoft.com</a:t>
            </a:r>
            <a:r>
              <a:rPr lang="en-US" sz="1400" i="1" dirty="0"/>
              <a:t>/blog/business/how-to-estimate-roi-and-costs-for-machine-learning-and-data-science-projects/</a:t>
            </a:r>
          </a:p>
        </p:txBody>
      </p:sp>
    </p:spTree>
    <p:extLst>
      <p:ext uri="{BB962C8B-B14F-4D97-AF65-F5344CB8AC3E}">
        <p14:creationId xmlns:p14="http://schemas.microsoft.com/office/powerpoint/2010/main" val="266862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D2B266D-3625-4584-A5C3-7D3F672CFF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463B99A-73EE-4FBB-B7C4-F9F9BCC25C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D2A5D1-BA0D-47D3-B051-DA7743C46E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219825"/>
          </a:xfrm>
          <a:custGeom>
            <a:avLst/>
            <a:gdLst>
              <a:gd name="connsiteX0" fmla="*/ 6789701 w 12192000"/>
              <a:gd name="connsiteY0" fmla="*/ 6151588 h 6219825"/>
              <a:gd name="connsiteX1" fmla="*/ 6788702 w 12192000"/>
              <a:gd name="connsiteY1" fmla="*/ 6151666 h 6219825"/>
              <a:gd name="connsiteX2" fmla="*/ 6788476 w 12192000"/>
              <a:gd name="connsiteY2" fmla="*/ 6152200 h 6219825"/>
              <a:gd name="connsiteX3" fmla="*/ 9834 w 12192000"/>
              <a:gd name="connsiteY3" fmla="*/ 0 h 6219825"/>
              <a:gd name="connsiteX4" fmla="*/ 12357 w 12192000"/>
              <a:gd name="connsiteY4" fmla="*/ 1 h 6219825"/>
              <a:gd name="connsiteX5" fmla="*/ 12192000 w 12192000"/>
              <a:gd name="connsiteY5" fmla="*/ 1 h 6219825"/>
              <a:gd name="connsiteX6" fmla="*/ 12192000 w 12192000"/>
              <a:gd name="connsiteY6" fmla="*/ 5105401 h 6219825"/>
              <a:gd name="connsiteX7" fmla="*/ 12191716 w 12192000"/>
              <a:gd name="connsiteY7" fmla="*/ 5105401 h 6219825"/>
              <a:gd name="connsiteX8" fmla="*/ 12192000 w 12192000"/>
              <a:gd name="connsiteY8" fmla="*/ 5256977 h 6219825"/>
              <a:gd name="connsiteX9" fmla="*/ 12061096 w 12192000"/>
              <a:gd name="connsiteY9" fmla="*/ 5296034 h 6219825"/>
              <a:gd name="connsiteX10" fmla="*/ 11676800 w 12192000"/>
              <a:gd name="connsiteY10" fmla="*/ 5399652 h 6219825"/>
              <a:gd name="connsiteX11" fmla="*/ 10425355 w 12192000"/>
              <a:gd name="connsiteY11" fmla="*/ 5683310 h 6219825"/>
              <a:gd name="connsiteX12" fmla="*/ 9424022 w 12192000"/>
              <a:gd name="connsiteY12" fmla="*/ 5858546 h 6219825"/>
              <a:gd name="connsiteX13" fmla="*/ 8458419 w 12192000"/>
              <a:gd name="connsiteY13" fmla="*/ 5992303 h 6219825"/>
              <a:gd name="connsiteX14" fmla="*/ 7715970 w 12192000"/>
              <a:gd name="connsiteY14" fmla="*/ 6072283 h 6219825"/>
              <a:gd name="connsiteX15" fmla="*/ 6951716 w 12192000"/>
              <a:gd name="connsiteY15" fmla="*/ 6138091 h 6219825"/>
              <a:gd name="connsiteX16" fmla="*/ 6936303 w 12192000"/>
              <a:gd name="connsiteY16" fmla="*/ 6140163 h 6219825"/>
              <a:gd name="connsiteX17" fmla="*/ 6790448 w 12192000"/>
              <a:gd name="connsiteY17" fmla="*/ 6151529 h 6219825"/>
              <a:gd name="connsiteX18" fmla="*/ 6799941 w 12192000"/>
              <a:gd name="connsiteY18" fmla="*/ 6153349 h 6219825"/>
              <a:gd name="connsiteX19" fmla="*/ 6835432 w 12192000"/>
              <a:gd name="connsiteY19" fmla="*/ 6151642 h 6219825"/>
              <a:gd name="connsiteX20" fmla="*/ 6884003 w 12192000"/>
              <a:gd name="connsiteY20" fmla="*/ 6148662 h 6219825"/>
              <a:gd name="connsiteX21" fmla="*/ 7578771 w 12192000"/>
              <a:gd name="connsiteY21" fmla="*/ 6116122 h 6219825"/>
              <a:gd name="connsiteX22" fmla="*/ 8623845 w 12192000"/>
              <a:gd name="connsiteY22" fmla="*/ 6029188 h 6219825"/>
              <a:gd name="connsiteX23" fmla="*/ 9479970 w 12192000"/>
              <a:gd name="connsiteY23" fmla="*/ 5925239 h 6219825"/>
              <a:gd name="connsiteX24" fmla="*/ 10629308 w 12192000"/>
              <a:gd name="connsiteY24" fmla="*/ 5731000 h 6219825"/>
              <a:gd name="connsiteX25" fmla="*/ 11998498 w 12192000"/>
              <a:gd name="connsiteY25" fmla="*/ 5404869 h 6219825"/>
              <a:gd name="connsiteX26" fmla="*/ 12192000 w 12192000"/>
              <a:gd name="connsiteY26" fmla="*/ 5347846 h 6219825"/>
              <a:gd name="connsiteX27" fmla="*/ 12192000 w 12192000"/>
              <a:gd name="connsiteY27" fmla="*/ 5402606 h 6219825"/>
              <a:gd name="connsiteX28" fmla="*/ 11829257 w 12192000"/>
              <a:gd name="connsiteY28" fmla="*/ 5507950 h 6219825"/>
              <a:gd name="connsiteX29" fmla="*/ 10939183 w 12192000"/>
              <a:gd name="connsiteY29" fmla="*/ 5722555 h 6219825"/>
              <a:gd name="connsiteX30" fmla="*/ 9985530 w 12192000"/>
              <a:gd name="connsiteY30" fmla="*/ 5902635 h 6219825"/>
              <a:gd name="connsiteX31" fmla="*/ 9186882 w 12192000"/>
              <a:gd name="connsiteY31" fmla="*/ 6018631 h 6219825"/>
              <a:gd name="connsiteX32" fmla="*/ 8578198 w 12192000"/>
              <a:gd name="connsiteY32" fmla="*/ 6088179 h 6219825"/>
              <a:gd name="connsiteX33" fmla="*/ 7864358 w 12192000"/>
              <a:gd name="connsiteY33" fmla="*/ 6149656 h 6219825"/>
              <a:gd name="connsiteX34" fmla="*/ 6935502 w 12192000"/>
              <a:gd name="connsiteY34" fmla="*/ 6201071 h 6219825"/>
              <a:gd name="connsiteX35" fmla="*/ 6477750 w 12192000"/>
              <a:gd name="connsiteY35" fmla="*/ 6214980 h 6219825"/>
              <a:gd name="connsiteX36" fmla="*/ 6362294 w 12192000"/>
              <a:gd name="connsiteY36" fmla="*/ 6219825 h 6219825"/>
              <a:gd name="connsiteX37" fmla="*/ 6057129 w 12192000"/>
              <a:gd name="connsiteY37" fmla="*/ 6219825 h 6219825"/>
              <a:gd name="connsiteX38" fmla="*/ 5977784 w 12192000"/>
              <a:gd name="connsiteY38" fmla="*/ 6215229 h 6219825"/>
              <a:gd name="connsiteX39" fmla="*/ 5265087 w 12192000"/>
              <a:gd name="connsiteY39" fmla="*/ 6178965 h 6219825"/>
              <a:gd name="connsiteX40" fmla="*/ 4346277 w 12192000"/>
              <a:gd name="connsiteY40" fmla="*/ 6116869 h 6219825"/>
              <a:gd name="connsiteX41" fmla="*/ 3373045 w 12192000"/>
              <a:gd name="connsiteY41" fmla="*/ 6018259 h 6219825"/>
              <a:gd name="connsiteX42" fmla="*/ 2362173 w 12192000"/>
              <a:gd name="connsiteY42" fmla="*/ 5899282 h 6219825"/>
              <a:gd name="connsiteX43" fmla="*/ 1233178 w 12192000"/>
              <a:gd name="connsiteY43" fmla="*/ 5726033 h 6219825"/>
              <a:gd name="connsiteX44" fmla="*/ 68500 w 12192000"/>
              <a:gd name="connsiteY44" fmla="*/ 5486226 h 6219825"/>
              <a:gd name="connsiteX45" fmla="*/ 0 w 12192000"/>
              <a:gd name="connsiteY45" fmla="*/ 5468863 h 6219825"/>
              <a:gd name="connsiteX46" fmla="*/ 0 w 12192000"/>
              <a:gd name="connsiteY46" fmla="*/ 5412351 h 6219825"/>
              <a:gd name="connsiteX47" fmla="*/ 72441 w 12192000"/>
              <a:gd name="connsiteY47" fmla="*/ 5431135 h 6219825"/>
              <a:gd name="connsiteX48" fmla="*/ 600716 w 12192000"/>
              <a:gd name="connsiteY48" fmla="*/ 5549555 h 6219825"/>
              <a:gd name="connsiteX49" fmla="*/ 1769512 w 12192000"/>
              <a:gd name="connsiteY49" fmla="*/ 5759811 h 6219825"/>
              <a:gd name="connsiteX50" fmla="*/ 2613554 w 12192000"/>
              <a:gd name="connsiteY50" fmla="*/ 5876802 h 6219825"/>
              <a:gd name="connsiteX51" fmla="*/ 2581134 w 12192000"/>
              <a:gd name="connsiteY51" fmla="*/ 5866867 h 6219825"/>
              <a:gd name="connsiteX52" fmla="*/ 1112635 w 12192000"/>
              <a:gd name="connsiteY52" fmla="*/ 5534031 h 6219825"/>
              <a:gd name="connsiteX53" fmla="*/ 420412 w 12192000"/>
              <a:gd name="connsiteY53" fmla="*/ 5334514 h 6219825"/>
              <a:gd name="connsiteX54" fmla="*/ 0 w 12192000"/>
              <a:gd name="connsiteY54" fmla="*/ 5195539 h 6219825"/>
              <a:gd name="connsiteX55" fmla="*/ 60 w 12192000"/>
              <a:gd name="connsiteY55" fmla="*/ 5105401 h 6219825"/>
              <a:gd name="connsiteX56" fmla="*/ 0 w 12192000"/>
              <a:gd name="connsiteY56" fmla="*/ 5105401 h 6219825"/>
              <a:gd name="connsiteX57" fmla="*/ 0 w 12192000"/>
              <a:gd name="connsiteY57" fmla="*/ 1 h 6219825"/>
              <a:gd name="connsiteX58" fmla="*/ 9834 w 12192000"/>
              <a:gd name="connsiteY58" fmla="*/ 1 h 6219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12192000" h="6219825">
                <a:moveTo>
                  <a:pt x="6789701" y="6151588"/>
                </a:moveTo>
                <a:lnTo>
                  <a:pt x="6788702" y="6151666"/>
                </a:lnTo>
                <a:cubicBezTo>
                  <a:pt x="6788627" y="6151844"/>
                  <a:pt x="6788551" y="6152022"/>
                  <a:pt x="6788476" y="6152200"/>
                </a:cubicBezTo>
                <a:close/>
                <a:moveTo>
                  <a:pt x="9834" y="0"/>
                </a:moveTo>
                <a:lnTo>
                  <a:pt x="12357" y="1"/>
                </a:lnTo>
                <a:lnTo>
                  <a:pt x="12192000" y="1"/>
                </a:lnTo>
                <a:lnTo>
                  <a:pt x="12192000" y="5105401"/>
                </a:lnTo>
                <a:lnTo>
                  <a:pt x="12191716" y="5105401"/>
                </a:lnTo>
                <a:lnTo>
                  <a:pt x="12192000" y="5256977"/>
                </a:lnTo>
                <a:lnTo>
                  <a:pt x="12061096" y="5296034"/>
                </a:lnTo>
                <a:cubicBezTo>
                  <a:pt x="11933500" y="5332263"/>
                  <a:pt x="11805390" y="5366806"/>
                  <a:pt x="11676800" y="5399652"/>
                </a:cubicBezTo>
                <a:cubicBezTo>
                  <a:pt x="11262789" y="5507204"/>
                  <a:pt x="10845343" y="5600846"/>
                  <a:pt x="10425355" y="5683310"/>
                </a:cubicBezTo>
                <a:cubicBezTo>
                  <a:pt x="10092810" y="5748549"/>
                  <a:pt x="9759033" y="5806970"/>
                  <a:pt x="9424022" y="5858546"/>
                </a:cubicBezTo>
                <a:cubicBezTo>
                  <a:pt x="9102997" y="5908224"/>
                  <a:pt x="8781133" y="5952809"/>
                  <a:pt x="8458419" y="5992303"/>
                </a:cubicBezTo>
                <a:cubicBezTo>
                  <a:pt x="8211360" y="6022481"/>
                  <a:pt x="7963792" y="6048065"/>
                  <a:pt x="7715970" y="6072283"/>
                </a:cubicBezTo>
                <a:lnTo>
                  <a:pt x="6951716" y="6138091"/>
                </a:lnTo>
                <a:lnTo>
                  <a:pt x="6936303" y="6140163"/>
                </a:lnTo>
                <a:lnTo>
                  <a:pt x="6790448" y="6151529"/>
                </a:lnTo>
                <a:lnTo>
                  <a:pt x="6799941" y="6153349"/>
                </a:lnTo>
                <a:cubicBezTo>
                  <a:pt x="6811623" y="6153816"/>
                  <a:pt x="6823734" y="6151642"/>
                  <a:pt x="6835432" y="6151642"/>
                </a:cubicBezTo>
                <a:cubicBezTo>
                  <a:pt x="6851580" y="6151642"/>
                  <a:pt x="6867729" y="6149034"/>
                  <a:pt x="6884003" y="6148662"/>
                </a:cubicBezTo>
                <a:cubicBezTo>
                  <a:pt x="7115805" y="6143198"/>
                  <a:pt x="7347351" y="6131026"/>
                  <a:pt x="7578771" y="6116122"/>
                </a:cubicBezTo>
                <a:cubicBezTo>
                  <a:pt x="7927552" y="6093644"/>
                  <a:pt x="8276080" y="6065453"/>
                  <a:pt x="8623845" y="6029188"/>
                </a:cubicBezTo>
                <a:cubicBezTo>
                  <a:pt x="8909939" y="5999878"/>
                  <a:pt x="9195310" y="5965228"/>
                  <a:pt x="9479970" y="5925239"/>
                </a:cubicBezTo>
                <a:cubicBezTo>
                  <a:pt x="9864901" y="5870842"/>
                  <a:pt x="10248014" y="5806101"/>
                  <a:pt x="10629308" y="5731000"/>
                </a:cubicBezTo>
                <a:cubicBezTo>
                  <a:pt x="11090114" y="5639842"/>
                  <a:pt x="11546975" y="5532291"/>
                  <a:pt x="11998498" y="5404869"/>
                </a:cubicBezTo>
                <a:lnTo>
                  <a:pt x="12192000" y="5347846"/>
                </a:lnTo>
                <a:lnTo>
                  <a:pt x="12192000" y="5402606"/>
                </a:lnTo>
                <a:lnTo>
                  <a:pt x="11829257" y="5507950"/>
                </a:lnTo>
                <a:cubicBezTo>
                  <a:pt x="11534769" y="5587680"/>
                  <a:pt x="11238120" y="5658596"/>
                  <a:pt x="10939183" y="5722555"/>
                </a:cubicBezTo>
                <a:cubicBezTo>
                  <a:pt x="10622824" y="5790365"/>
                  <a:pt x="10304941" y="5850387"/>
                  <a:pt x="9985530" y="5902635"/>
                </a:cubicBezTo>
                <a:cubicBezTo>
                  <a:pt x="9720036" y="5946102"/>
                  <a:pt x="9453814" y="5984764"/>
                  <a:pt x="9186882" y="6018631"/>
                </a:cubicBezTo>
                <a:cubicBezTo>
                  <a:pt x="8984197" y="6044216"/>
                  <a:pt x="8781514" y="6068309"/>
                  <a:pt x="8578198" y="6088179"/>
                </a:cubicBezTo>
                <a:lnTo>
                  <a:pt x="7864358" y="6149656"/>
                </a:lnTo>
                <a:cubicBezTo>
                  <a:pt x="7554994" y="6172009"/>
                  <a:pt x="7245502" y="6189895"/>
                  <a:pt x="6935502" y="6201071"/>
                </a:cubicBezTo>
                <a:lnTo>
                  <a:pt x="6477750" y="6214980"/>
                </a:lnTo>
                <a:cubicBezTo>
                  <a:pt x="6439195" y="6212895"/>
                  <a:pt x="6400529" y="6214521"/>
                  <a:pt x="6362294" y="6219825"/>
                </a:cubicBezTo>
                <a:lnTo>
                  <a:pt x="6057129" y="6219825"/>
                </a:lnTo>
                <a:lnTo>
                  <a:pt x="5977784" y="6215229"/>
                </a:lnTo>
                <a:lnTo>
                  <a:pt x="5265087" y="6178965"/>
                </a:lnTo>
                <a:cubicBezTo>
                  <a:pt x="4958267" y="6166544"/>
                  <a:pt x="4651826" y="6146055"/>
                  <a:pt x="4346277" y="6116869"/>
                </a:cubicBezTo>
                <a:lnTo>
                  <a:pt x="3373045" y="6018259"/>
                </a:lnTo>
                <a:cubicBezTo>
                  <a:pt x="3035412" y="5983982"/>
                  <a:pt x="2698456" y="5944327"/>
                  <a:pt x="2362173" y="5899282"/>
                </a:cubicBezTo>
                <a:cubicBezTo>
                  <a:pt x="1984692" y="5849108"/>
                  <a:pt x="1608364" y="5791358"/>
                  <a:pt x="1233178" y="5726033"/>
                </a:cubicBezTo>
                <a:cubicBezTo>
                  <a:pt x="842181" y="5657291"/>
                  <a:pt x="453758" y="5578770"/>
                  <a:pt x="68500" y="5486226"/>
                </a:cubicBezTo>
                <a:lnTo>
                  <a:pt x="0" y="5468863"/>
                </a:lnTo>
                <a:lnTo>
                  <a:pt x="0" y="5412351"/>
                </a:lnTo>
                <a:lnTo>
                  <a:pt x="72441" y="5431135"/>
                </a:lnTo>
                <a:cubicBezTo>
                  <a:pt x="247961" y="5473331"/>
                  <a:pt x="424164" y="5512608"/>
                  <a:pt x="600716" y="5549555"/>
                </a:cubicBezTo>
                <a:cubicBezTo>
                  <a:pt x="988279" y="5630403"/>
                  <a:pt x="1378133" y="5699330"/>
                  <a:pt x="1769512" y="5759811"/>
                </a:cubicBezTo>
                <a:cubicBezTo>
                  <a:pt x="2052426" y="5803406"/>
                  <a:pt x="2335725" y="5843519"/>
                  <a:pt x="2613554" y="5876802"/>
                </a:cubicBezTo>
                <a:cubicBezTo>
                  <a:pt x="2605544" y="5879410"/>
                  <a:pt x="2594611" y="5869350"/>
                  <a:pt x="2581134" y="5866867"/>
                </a:cubicBezTo>
                <a:cubicBezTo>
                  <a:pt x="2087178" y="5774877"/>
                  <a:pt x="1597684" y="5663937"/>
                  <a:pt x="1112635" y="5534031"/>
                </a:cubicBezTo>
                <a:cubicBezTo>
                  <a:pt x="880453" y="5471934"/>
                  <a:pt x="649713" y="5405428"/>
                  <a:pt x="420412" y="5334514"/>
                </a:cubicBezTo>
                <a:lnTo>
                  <a:pt x="0" y="5195539"/>
                </a:lnTo>
                <a:lnTo>
                  <a:pt x="60" y="5105401"/>
                </a:lnTo>
                <a:lnTo>
                  <a:pt x="0" y="5105401"/>
                </a:lnTo>
                <a:lnTo>
                  <a:pt x="0" y="1"/>
                </a:lnTo>
                <a:lnTo>
                  <a:pt x="9834" y="1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3" name="Picture 2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FB65530F-6D06-A822-FCEE-F77A43AED1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3818" y="228600"/>
            <a:ext cx="10108164" cy="495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90344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96C8BAF-68F3-4B78-B238-35DF5D8656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4F4CD6D0-5A87-4BA2-A13A-0E40511C3C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4774" y="699565"/>
            <a:ext cx="3553132" cy="5156200"/>
            <a:chOff x="7807230" y="2012810"/>
            <a:chExt cx="3251252" cy="3459865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5877EAC0-2063-444D-8EE9-72FED2E03B2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2C155BF8-661A-4F4A-B4EC-923105C692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7" name="Picture 6" descr="A picture containing dog, indoor, striped&#10;&#10;Description automatically generated">
            <a:extLst>
              <a:ext uri="{FF2B5EF4-FFF2-40B4-BE49-F238E27FC236}">
                <a16:creationId xmlns:a16="http://schemas.microsoft.com/office/drawing/2014/main" id="{49DDB2A7-619B-717F-46B8-93734D97336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68" y="1137969"/>
            <a:ext cx="3209544" cy="4279392"/>
          </a:xfrm>
          <a:prstGeom prst="rect">
            <a:avLst/>
          </a:prstGeom>
        </p:spPr>
      </p:pic>
      <p:grpSp>
        <p:nvGrpSpPr>
          <p:cNvPr id="18" name="Group 17">
            <a:extLst>
              <a:ext uri="{FF2B5EF4-FFF2-40B4-BE49-F238E27FC236}">
                <a16:creationId xmlns:a16="http://schemas.microsoft.com/office/drawing/2014/main" id="{E9537076-EF48-4F72-9164-FD8260D550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319434" y="699565"/>
            <a:ext cx="3553132" cy="5156200"/>
            <a:chOff x="7807230" y="2012810"/>
            <a:chExt cx="3251252" cy="3459865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689673CB-C48B-4D05-B6E4-B88CD5BAA00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96C31A20-B341-476E-8C04-A26C87E1494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3" name="Picture 2" descr="A picture containing outdoor, tree, person, nature&#10;&#10;Description automatically generated">
            <a:extLst>
              <a:ext uri="{FF2B5EF4-FFF2-40B4-BE49-F238E27FC236}">
                <a16:creationId xmlns:a16="http://schemas.microsoft.com/office/drawing/2014/main" id="{2F9AD256-975F-5DBA-7D1E-6EFB6230EA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87333" y="1271700"/>
            <a:ext cx="3209544" cy="4011930"/>
          </a:xfrm>
          <a:prstGeom prst="rect">
            <a:avLst/>
          </a:prstGeom>
        </p:spPr>
      </p:pic>
      <p:grpSp>
        <p:nvGrpSpPr>
          <p:cNvPr id="22" name="Group 21">
            <a:extLst>
              <a:ext uri="{FF2B5EF4-FFF2-40B4-BE49-F238E27FC236}">
                <a16:creationId xmlns:a16="http://schemas.microsoft.com/office/drawing/2014/main" id="{6EFC3492-86BD-4D75-B5B4-C2DBFE0BD1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8104093" y="699565"/>
            <a:ext cx="3553132" cy="5156200"/>
            <a:chOff x="7807230" y="2012810"/>
            <a:chExt cx="3251252" cy="3459865"/>
          </a:xfrm>
        </p:grpSpPr>
        <p:sp>
          <p:nvSpPr>
            <p:cNvPr id="23" name="Rectangle 22">
              <a:extLst>
                <a:ext uri="{FF2B5EF4-FFF2-40B4-BE49-F238E27FC236}">
                  <a16:creationId xmlns:a16="http://schemas.microsoft.com/office/drawing/2014/main" id="{F72E5074-2516-4705-BFF1-F508394A0A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0" y="2012810"/>
              <a:ext cx="3251252" cy="3459865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1905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Rectangle 23">
              <a:extLst>
                <a:ext uri="{FF2B5EF4-FFF2-40B4-BE49-F238E27FC236}">
                  <a16:creationId xmlns:a16="http://schemas.microsoft.com/office/drawing/2014/main" id="{02259E4C-F24C-4180-AEC3-76255D535E2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807231" y="2026142"/>
              <a:ext cx="3251250" cy="3440203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762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w="38100" h="38100"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5" name="Picture 4" descr="A person on a bicycle in front of a mountain range&#10;&#10;Description automatically generated with low confidence">
            <a:extLst>
              <a:ext uri="{FF2B5EF4-FFF2-40B4-BE49-F238E27FC236}">
                <a16:creationId xmlns:a16="http://schemas.microsoft.com/office/drawing/2014/main" id="{3A450588-4B0D-688F-C35A-424EF12EE7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75887" y="2074086"/>
            <a:ext cx="3209544" cy="2407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89202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7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: Shape 13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822E0F9-3804-C07F-D371-EBF4FD0A4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Case Study: Customer-centric business problem</a:t>
            </a:r>
          </a:p>
        </p:txBody>
      </p:sp>
      <p:sp>
        <p:nvSpPr>
          <p:cNvPr id="16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A226AEB-65FF-65F9-630D-0C18A3000D50}"/>
              </a:ext>
            </a:extLst>
          </p:cNvPr>
          <p:cNvSpPr txBox="1"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FEFFFF"/>
                </a:solidFill>
              </a:rPr>
              <a:t>The business wants to improve targeted marketing by personalizing a market strategy to customer segments. 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E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EFFFF"/>
                </a:solidFill>
              </a:rPr>
              <a:t>Option 1: </a:t>
            </a:r>
            <a:r>
              <a:rPr lang="en-US" sz="2400" dirty="0">
                <a:solidFill>
                  <a:srgbClr val="FEFFFF"/>
                </a:solidFill>
              </a:rPr>
              <a:t>Divide customers into segments based on simple demographic and/or sales information and personalize market strategy to each segment.</a:t>
            </a: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endParaRPr lang="en-US" sz="2400" dirty="0">
              <a:solidFill>
                <a:srgbClr val="FEFFFF"/>
              </a:solidFill>
            </a:endParaRPr>
          </a:p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sz="2400" b="1" dirty="0">
                <a:solidFill>
                  <a:srgbClr val="FEFFFF"/>
                </a:solidFill>
              </a:rPr>
              <a:t>Option 2:</a:t>
            </a:r>
            <a:r>
              <a:rPr lang="en-US" sz="2400" dirty="0">
                <a:solidFill>
                  <a:srgbClr val="FEFFFF"/>
                </a:solidFill>
              </a:rPr>
              <a:t> Build an unsupervised classifier with adjusted rand index of at least 0.8 and personalize market strategy to each segment.</a:t>
            </a:r>
          </a:p>
        </p:txBody>
      </p:sp>
    </p:spTree>
    <p:extLst>
      <p:ext uri="{BB962C8B-B14F-4D97-AF65-F5344CB8AC3E}">
        <p14:creationId xmlns:p14="http://schemas.microsoft.com/office/powerpoint/2010/main" val="243837619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8">
            <a:extLst>
              <a:ext uri="{FF2B5EF4-FFF2-40B4-BE49-F238E27FC236}">
                <a16:creationId xmlns:a16="http://schemas.microsoft.com/office/drawing/2014/main" id="{8108D317-7CBD-4897-BD1F-959436D2A3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ACD1B7D-F5D2-7EEC-05BF-C497A2A002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55564" y="834888"/>
            <a:ext cx="4314645" cy="126895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200" dirty="0"/>
              <a:t>Data Science Mindset Case Study</a:t>
            </a:r>
          </a:p>
        </p:txBody>
      </p:sp>
      <p:pic>
        <p:nvPicPr>
          <p:cNvPr id="20" name="Picture 4" descr="Magnifying glass and question mark">
            <a:extLst>
              <a:ext uri="{FF2B5EF4-FFF2-40B4-BE49-F238E27FC236}">
                <a16:creationId xmlns:a16="http://schemas.microsoft.com/office/drawing/2014/main" id="{820A3FFB-5A04-2F64-665F-655D9C71B8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276" r="20627"/>
          <a:stretch/>
        </p:blipFill>
        <p:spPr>
          <a:xfrm>
            <a:off x="20" y="10"/>
            <a:ext cx="6717436" cy="6857990"/>
          </a:xfrm>
          <a:custGeom>
            <a:avLst/>
            <a:gdLst/>
            <a:ahLst/>
            <a:cxnLst/>
            <a:rect l="l" t="t" r="r" b="b"/>
            <a:pathLst>
              <a:path w="6717456" h="6858000">
                <a:moveTo>
                  <a:pt x="0" y="0"/>
                </a:moveTo>
                <a:lnTo>
                  <a:pt x="6149468" y="0"/>
                </a:lnTo>
                <a:lnTo>
                  <a:pt x="6202448" y="162605"/>
                </a:lnTo>
                <a:cubicBezTo>
                  <a:pt x="6535625" y="1263763"/>
                  <a:pt x="6717456" y="2453207"/>
                  <a:pt x="6717456" y="3694043"/>
                </a:cubicBezTo>
                <a:cubicBezTo>
                  <a:pt x="6717456" y="4757617"/>
                  <a:pt x="6583866" y="5783433"/>
                  <a:pt x="6335883" y="6748259"/>
                </a:cubicBezTo>
                <a:lnTo>
                  <a:pt x="6305198" y="6858000"/>
                </a:lnTo>
                <a:lnTo>
                  <a:pt x="0" y="6858000"/>
                </a:lnTo>
                <a:close/>
              </a:path>
            </a:pathLst>
          </a:custGeom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</p:pic>
      <p:sp>
        <p:nvSpPr>
          <p:cNvPr id="21" name="Rectangle 10">
            <a:extLst>
              <a:ext uri="{FF2B5EF4-FFF2-40B4-BE49-F238E27FC236}">
                <a16:creationId xmlns:a16="http://schemas.microsoft.com/office/drawing/2014/main" id="{D6297641-8B9F-4767-9606-8A11313227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89864" y="387939"/>
            <a:ext cx="73152" cy="54864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22" name="Rectangle 12">
            <a:extLst>
              <a:ext uri="{FF2B5EF4-FFF2-40B4-BE49-F238E27FC236}">
                <a16:creationId xmlns:a16="http://schemas.microsoft.com/office/drawing/2014/main" id="{D8F3CA65-EA00-46B4-9616-39E6853F7B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336172" y="2240371"/>
            <a:ext cx="42062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7E40A65-5651-AA85-B25C-7B88DBE7981B}"/>
              </a:ext>
            </a:extLst>
          </p:cNvPr>
          <p:cNvSpPr txBox="1"/>
          <p:nvPr/>
        </p:nvSpPr>
        <p:spPr>
          <a:xfrm>
            <a:off x="7255563" y="2557587"/>
            <a:ext cx="4314645" cy="371731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b="1" dirty="0"/>
              <a:t>Ask yourself….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is the problem to be solved?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are the current solutions? Is there no solutions, or you are improving on existing solutions?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Is time to market a factor?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What is the risk to people or the business if your prediction/classification is incorrect?</a:t>
            </a:r>
          </a:p>
        </p:txBody>
      </p:sp>
    </p:spTree>
    <p:extLst>
      <p:ext uri="{BB962C8B-B14F-4D97-AF65-F5344CB8AC3E}">
        <p14:creationId xmlns:p14="http://schemas.microsoft.com/office/powerpoint/2010/main" val="12397783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4AC5506-6312-4701-8D3C-40187889A9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651752"/>
            <a:ext cx="12192000" cy="736551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A20D94-374C-FBD5-9849-760FB5C3F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56532" y="643467"/>
            <a:ext cx="11210925" cy="744836"/>
          </a:xfrm>
        </p:spPr>
        <p:txBody>
          <a:bodyPr>
            <a:normAutofit/>
          </a:bodyPr>
          <a:lstStyle/>
          <a:p>
            <a:pPr algn="ctr"/>
            <a:r>
              <a:rPr lang="en-US" sz="2200">
                <a:solidFill>
                  <a:schemeClr val="bg1"/>
                </a:solidFill>
              </a:rPr>
              <a:t>Case Study 1: Customer-centric business problem. What would a data science mindset do?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5DA87767-F158-CADE-23E0-99F0FC4A6F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59291549"/>
              </p:ext>
            </p:extLst>
          </p:nvPr>
        </p:nvGraphicFramePr>
        <p:xfrm>
          <a:off x="1511073" y="1675227"/>
          <a:ext cx="9169854" cy="4394200"/>
        </p:xfrm>
        <a:graphic>
          <a:graphicData uri="http://schemas.openxmlformats.org/drawingml/2006/table">
            <a:tbl>
              <a:tblPr firstRow="1" bandRow="1">
                <a:solidFill>
                  <a:srgbClr val="F7F7F7"/>
                </a:solidFill>
                <a:tableStyleId>{5C22544A-7EE6-4342-B048-85BDC9FD1C3A}</a:tableStyleId>
              </a:tblPr>
              <a:tblGrid>
                <a:gridCol w="4614622">
                  <a:extLst>
                    <a:ext uri="{9D8B030D-6E8A-4147-A177-3AD203B41FA5}">
                      <a16:colId xmlns:a16="http://schemas.microsoft.com/office/drawing/2014/main" val="871382130"/>
                    </a:ext>
                  </a:extLst>
                </a:gridCol>
                <a:gridCol w="4555232">
                  <a:extLst>
                    <a:ext uri="{9D8B030D-6E8A-4147-A177-3AD203B41FA5}">
                      <a16:colId xmlns:a16="http://schemas.microsoft.com/office/drawing/2014/main" val="4138380663"/>
                    </a:ext>
                  </a:extLst>
                </a:gridCol>
              </a:tblGrid>
              <a:tr h="904090">
                <a:tc>
                  <a:txBody>
                    <a:bodyPr/>
                    <a:lstStyle/>
                    <a:p>
                      <a:r>
                        <a:rPr lang="en-US" sz="1600" b="1" cap="all" spc="60">
                          <a:solidFill>
                            <a:schemeClr val="tx1"/>
                          </a:solidFill>
                        </a:rPr>
                        <a:t>Business-logic solution: Option 1</a:t>
                      </a:r>
                    </a:p>
                  </a:txBody>
                  <a:tcPr marL="183261" marR="183261" marT="183261" marB="1832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sz="1600" b="1" cap="all" spc="60">
                          <a:solidFill>
                            <a:schemeClr val="tx1"/>
                          </a:solidFill>
                        </a:rPr>
                        <a:t>Data Science Solution: Option 2</a:t>
                      </a:r>
                    </a:p>
                  </a:txBody>
                  <a:tcPr marL="183261" marR="183261" marT="183261" marB="183261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15365333"/>
                  </a:ext>
                </a:extLst>
              </a:tr>
              <a:tr h="349011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Simple and quick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Easy to implement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Easy to explain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Sensitive, but not specific 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Hard to change later as the market shifts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Has been done before</a:t>
                      </a:r>
                    </a:p>
                  </a:txBody>
                  <a:tcPr marL="122174" marR="122174" marT="61087" marB="1221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Longer lead time for development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More challenging to explain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Potentially greater deployment needs</a:t>
                      </a:r>
                    </a:p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Specific, but not sensitive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Hard to change later as the market shifts</a:t>
                      </a:r>
                    </a:p>
                    <a:p>
                      <a:pPr marL="285750" marR="0" lvl="0" indent="-28575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2100" cap="none" spc="0">
                          <a:solidFill>
                            <a:schemeClr val="tx1"/>
                          </a:solidFill>
                        </a:rPr>
                        <a:t>Has never been seen in the market</a:t>
                      </a:r>
                    </a:p>
                  </a:txBody>
                  <a:tcPr marL="122174" marR="122174" marT="61087" marB="122174">
                    <a:lnL w="12700" cmpd="sng">
                      <a:noFill/>
                      <a:prstDash val="solid"/>
                    </a:lnL>
                    <a:lnR w="12700" cmpd="sng">
                      <a:noFill/>
                      <a:prstDash val="solid"/>
                    </a:lnR>
                    <a:lnT w="38100" cmpd="sng">
                      <a:noFill/>
                    </a:lnT>
                    <a:lnB w="1270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</a:lnB>
                    <a:solidFill>
                      <a:srgbClr val="F7F7F7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69013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429804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2659FDB4-FCBE-4A89-B46D-43D4FA54464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13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370F557-C863-77BC-99E7-F1252621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79394" y="1070800"/>
            <a:ext cx="3939688" cy="5583126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r"/>
            <a:r>
              <a:rPr lang="en-US" sz="80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Bonus Case Study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8F51B3F-8331-4E4A-AE96-D47B1006EE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8053" y="1132114"/>
            <a:ext cx="0" cy="5717573"/>
          </a:xfrm>
          <a:prstGeom prst="line">
            <a:avLst/>
          </a:prstGeom>
          <a:ln w="25400" cap="sq"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27DB3CE-2136-9D1E-2D41-958D6784D5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60939684"/>
              </p:ext>
            </p:extLst>
          </p:nvPr>
        </p:nvGraphicFramePr>
        <p:xfrm>
          <a:off x="5108535" y="1070800"/>
          <a:ext cx="6245265" cy="558934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8508572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EDDBB197-D710-4A4F-A9CA-FD2177498B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75D1CFA-2CDB-4B64-BD9F-85744E8DA12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5" y="0"/>
            <a:ext cx="12191695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C0EE39-7D25-6C3B-0C7C-4156CAFF33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4672" y="802955"/>
            <a:ext cx="4977976" cy="1454051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3600" kern="1200" dirty="0">
                <a:solidFill>
                  <a:schemeClr val="tx2"/>
                </a:solidFill>
                <a:latin typeface="+mj-lt"/>
                <a:ea typeface="+mj-ea"/>
                <a:cs typeface="+mj-cs"/>
              </a:rPr>
              <a:t>Final Thoughts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5472F8-A4D6-2BCE-D090-0622BA94EB2C}"/>
              </a:ext>
            </a:extLst>
          </p:cNvPr>
          <p:cNvSpPr txBox="1"/>
          <p:nvPr/>
        </p:nvSpPr>
        <p:spPr>
          <a:xfrm>
            <a:off x="804672" y="2421682"/>
            <a:ext cx="4977578" cy="363928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just">
              <a:lnSpc>
                <a:spcPct val="90000"/>
              </a:lnSpc>
              <a:spcAft>
                <a:spcPts val="600"/>
              </a:spcAft>
            </a:pPr>
            <a:r>
              <a:rPr lang="en-US" b="1" u="sng" dirty="0">
                <a:solidFill>
                  <a:schemeClr val="tx2"/>
                </a:solidFill>
              </a:rPr>
              <a:t>What are the benefits of a data science solution vs. a business logic solution? Use the data science mindset to guide you.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Sensitivity/Specificity tradeoff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What is the risk of being wrong?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Can we easily change the method at a later time?</a:t>
            </a:r>
          </a:p>
          <a:p>
            <a:pPr marL="285750" indent="-228600" algn="just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2"/>
                </a:solidFill>
              </a:rPr>
              <a:t>Cost, time to market, </a:t>
            </a:r>
            <a:r>
              <a:rPr lang="en-US" dirty="0" err="1">
                <a:solidFill>
                  <a:schemeClr val="tx2"/>
                </a:solidFill>
              </a:rPr>
              <a:t>explainability</a:t>
            </a:r>
            <a:r>
              <a:rPr lang="en-US" dirty="0">
                <a:solidFill>
                  <a:schemeClr val="tx2"/>
                </a:solidFill>
              </a:rPr>
              <a:t> factors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25EE5136-01F1-466C-962D-BA9B4C6757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6369897" y="0"/>
            <a:ext cx="5822103" cy="6685267"/>
            <a:chOff x="6357228" y="0"/>
            <a:chExt cx="5822103" cy="6685267"/>
          </a:xfrm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E11D3AD4-AF9B-4EB5-8C7B-C45D173B4B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57228" y="0"/>
              <a:ext cx="5822102" cy="6685267"/>
            </a:xfrm>
            <a:custGeom>
              <a:avLst/>
              <a:gdLst>
                <a:gd name="connsiteX0" fmla="*/ 2605444 w 5822102"/>
                <a:gd name="connsiteY0" fmla="*/ 0 h 6685267"/>
                <a:gd name="connsiteX1" fmla="*/ 4757391 w 5822102"/>
                <a:gd name="connsiteY1" fmla="*/ 0 h 6685267"/>
                <a:gd name="connsiteX2" fmla="*/ 4913680 w 5822102"/>
                <a:gd name="connsiteY2" fmla="*/ 56274 h 6685267"/>
                <a:gd name="connsiteX3" fmla="*/ 5376238 w 5822102"/>
                <a:gd name="connsiteY3" fmla="*/ 282027 h 6685267"/>
                <a:gd name="connsiteX4" fmla="*/ 5658024 w 5822102"/>
                <a:gd name="connsiteY4" fmla="*/ 471014 h 6685267"/>
                <a:gd name="connsiteX5" fmla="*/ 5822102 w 5822102"/>
                <a:gd name="connsiteY5" fmla="*/ 609109 h 6685267"/>
                <a:gd name="connsiteX6" fmla="*/ 5822102 w 5822102"/>
                <a:gd name="connsiteY6" fmla="*/ 760697 h 6685267"/>
                <a:gd name="connsiteX7" fmla="*/ 5707785 w 5822102"/>
                <a:gd name="connsiteY7" fmla="*/ 666601 h 6685267"/>
                <a:gd name="connsiteX8" fmla="*/ 5577306 w 5822102"/>
                <a:gd name="connsiteY8" fmla="*/ 571666 h 6685267"/>
                <a:gd name="connsiteX9" fmla="*/ 5298630 w 5822102"/>
                <a:gd name="connsiteY9" fmla="*/ 407449 h 6685267"/>
                <a:gd name="connsiteX10" fmla="*/ 4690768 w 5822102"/>
                <a:gd name="connsiteY10" fmla="*/ 184979 h 6685267"/>
                <a:gd name="connsiteX11" fmla="*/ 4048577 w 5822102"/>
                <a:gd name="connsiteY11" fmla="*/ 99280 h 6685267"/>
                <a:gd name="connsiteX12" fmla="*/ 3405404 w 5822102"/>
                <a:gd name="connsiteY12" fmla="*/ 131937 h 6685267"/>
                <a:gd name="connsiteX13" fmla="*/ 3089702 w 5822102"/>
                <a:gd name="connsiteY13" fmla="*/ 190190 h 6685267"/>
                <a:gd name="connsiteX14" fmla="*/ 2780132 w 5822102"/>
                <a:gd name="connsiteY14" fmla="*/ 273457 h 6685267"/>
                <a:gd name="connsiteX15" fmla="*/ 2478040 w 5822102"/>
                <a:gd name="connsiteY15" fmla="*/ 379654 h 6685267"/>
                <a:gd name="connsiteX16" fmla="*/ 2184897 w 5822102"/>
                <a:gd name="connsiteY16" fmla="*/ 507972 h 6685267"/>
                <a:gd name="connsiteX17" fmla="*/ 1629141 w 5822102"/>
                <a:gd name="connsiteY17" fmla="*/ 823205 h 6685267"/>
                <a:gd name="connsiteX18" fmla="*/ 1497711 w 5822102"/>
                <a:gd name="connsiteY18" fmla="*/ 914000 h 6685267"/>
                <a:gd name="connsiteX19" fmla="*/ 1433099 w 5822102"/>
                <a:gd name="connsiteY19" fmla="*/ 960903 h 6685267"/>
                <a:gd name="connsiteX20" fmla="*/ 1369346 w 5822102"/>
                <a:gd name="connsiteY20" fmla="*/ 1008963 h 6685267"/>
                <a:gd name="connsiteX21" fmla="*/ 1123406 w 5822102"/>
                <a:gd name="connsiteY21" fmla="*/ 1212905 h 6685267"/>
                <a:gd name="connsiteX22" fmla="*/ 684367 w 5822102"/>
                <a:gd name="connsiteY22" fmla="*/ 1675564 h 6685267"/>
                <a:gd name="connsiteX23" fmla="*/ 497153 w 5822102"/>
                <a:gd name="connsiteY23" fmla="*/ 1933588 h 6685267"/>
                <a:gd name="connsiteX24" fmla="*/ 337770 w 5822102"/>
                <a:gd name="connsiteY24" fmla="*/ 2208983 h 6685267"/>
                <a:gd name="connsiteX25" fmla="*/ 302461 w 5822102"/>
                <a:gd name="connsiteY25" fmla="*/ 2280207 h 6685267"/>
                <a:gd name="connsiteX26" fmla="*/ 285296 w 5822102"/>
                <a:gd name="connsiteY26" fmla="*/ 2316107 h 6685267"/>
                <a:gd name="connsiteX27" fmla="*/ 268991 w 5822102"/>
                <a:gd name="connsiteY27" fmla="*/ 2352355 h 6685267"/>
                <a:gd name="connsiteX28" fmla="*/ 237849 w 5822102"/>
                <a:gd name="connsiteY28" fmla="*/ 2425432 h 6685267"/>
                <a:gd name="connsiteX29" fmla="*/ 208670 w 5822102"/>
                <a:gd name="connsiteY29" fmla="*/ 2499319 h 6685267"/>
                <a:gd name="connsiteX30" fmla="*/ 113775 w 5822102"/>
                <a:gd name="connsiteY30" fmla="*/ 2801929 h 6685267"/>
                <a:gd name="connsiteX31" fmla="*/ 36781 w 5822102"/>
                <a:gd name="connsiteY31" fmla="*/ 3428922 h 6685267"/>
                <a:gd name="connsiteX32" fmla="*/ 69148 w 5822102"/>
                <a:gd name="connsiteY32" fmla="*/ 3741955 h 6685267"/>
                <a:gd name="connsiteX33" fmla="*/ 167966 w 5822102"/>
                <a:gd name="connsiteY33" fmla="*/ 4041323 h 6685267"/>
                <a:gd name="connsiteX34" fmla="*/ 202049 w 5822102"/>
                <a:gd name="connsiteY34" fmla="*/ 4112894 h 6685267"/>
                <a:gd name="connsiteX35" fmla="*/ 239933 w 5822102"/>
                <a:gd name="connsiteY35" fmla="*/ 4182843 h 6685267"/>
                <a:gd name="connsiteX36" fmla="*/ 323916 w 5822102"/>
                <a:gd name="connsiteY36" fmla="*/ 4318456 h 6685267"/>
                <a:gd name="connsiteX37" fmla="*/ 416604 w 5822102"/>
                <a:gd name="connsiteY37" fmla="*/ 4449436 h 6685267"/>
                <a:gd name="connsiteX38" fmla="*/ 515911 w 5822102"/>
                <a:gd name="connsiteY38" fmla="*/ 4576711 h 6685267"/>
                <a:gd name="connsiteX39" fmla="*/ 722619 w 5822102"/>
                <a:gd name="connsiteY39" fmla="*/ 4828482 h 6685267"/>
                <a:gd name="connsiteX40" fmla="*/ 825972 w 5822102"/>
                <a:gd name="connsiteY40" fmla="*/ 4956104 h 6685267"/>
                <a:gd name="connsiteX41" fmla="*/ 926506 w 5822102"/>
                <a:gd name="connsiteY41" fmla="*/ 5085347 h 6685267"/>
                <a:gd name="connsiteX42" fmla="*/ 1027040 w 5822102"/>
                <a:gd name="connsiteY42" fmla="*/ 5210191 h 6685267"/>
                <a:gd name="connsiteX43" fmla="*/ 1132110 w 5822102"/>
                <a:gd name="connsiteY43" fmla="*/ 5330748 h 6685267"/>
                <a:gd name="connsiteX44" fmla="*/ 1354880 w 5822102"/>
                <a:gd name="connsiteY44" fmla="*/ 5558083 h 6685267"/>
                <a:gd name="connsiteX45" fmla="*/ 1855220 w 5822102"/>
                <a:gd name="connsiteY45" fmla="*/ 5937591 h 6685267"/>
                <a:gd name="connsiteX46" fmla="*/ 2131810 w 5822102"/>
                <a:gd name="connsiteY46" fmla="*/ 6080268 h 6685267"/>
                <a:gd name="connsiteX47" fmla="*/ 2423726 w 5822102"/>
                <a:gd name="connsiteY47" fmla="*/ 6188087 h 6685267"/>
                <a:gd name="connsiteX48" fmla="*/ 2727780 w 5822102"/>
                <a:gd name="connsiteY48" fmla="*/ 6262552 h 6685267"/>
                <a:gd name="connsiteX49" fmla="*/ 3041276 w 5822102"/>
                <a:gd name="connsiteY49" fmla="*/ 6304245 h 6685267"/>
                <a:gd name="connsiteX50" fmla="*/ 3360532 w 5822102"/>
                <a:gd name="connsiteY50" fmla="*/ 6317331 h 6685267"/>
                <a:gd name="connsiteX51" fmla="*/ 3439855 w 5822102"/>
                <a:gd name="connsiteY51" fmla="*/ 6316751 h 6685267"/>
                <a:gd name="connsiteX52" fmla="*/ 3478721 w 5822102"/>
                <a:gd name="connsiteY52" fmla="*/ 6315826 h 6685267"/>
                <a:gd name="connsiteX53" fmla="*/ 3517463 w 5822102"/>
                <a:gd name="connsiteY53" fmla="*/ 6313971 h 6685267"/>
                <a:gd name="connsiteX54" fmla="*/ 3671452 w 5822102"/>
                <a:gd name="connsiteY54" fmla="*/ 6301233 h 6685267"/>
                <a:gd name="connsiteX55" fmla="*/ 4265460 w 5822102"/>
                <a:gd name="connsiteY55" fmla="*/ 6149638 h 6685267"/>
                <a:gd name="connsiteX56" fmla="*/ 4546587 w 5822102"/>
                <a:gd name="connsiteY56" fmla="*/ 6018079 h 6685267"/>
                <a:gd name="connsiteX57" fmla="*/ 4818030 w 5822102"/>
                <a:gd name="connsiteY57" fmla="*/ 5858029 h 6685267"/>
                <a:gd name="connsiteX58" fmla="*/ 5081870 w 5822102"/>
                <a:gd name="connsiteY58" fmla="*/ 5676903 h 6685267"/>
                <a:gd name="connsiteX59" fmla="*/ 5212073 w 5822102"/>
                <a:gd name="connsiteY59" fmla="*/ 5581013 h 6685267"/>
                <a:gd name="connsiteX60" fmla="*/ 5343625 w 5822102"/>
                <a:gd name="connsiteY60" fmla="*/ 5481533 h 6685267"/>
                <a:gd name="connsiteX61" fmla="*/ 5610378 w 5822102"/>
                <a:gd name="connsiteY61" fmla="*/ 5284425 h 6685267"/>
                <a:gd name="connsiteX62" fmla="*/ 5822102 w 5822102"/>
                <a:gd name="connsiteY62" fmla="*/ 5126414 h 6685267"/>
                <a:gd name="connsiteX63" fmla="*/ 5822102 w 5822102"/>
                <a:gd name="connsiteY63" fmla="*/ 5556641 h 6685267"/>
                <a:gd name="connsiteX64" fmla="*/ 5576325 w 5822102"/>
                <a:gd name="connsiteY64" fmla="*/ 5749979 h 6685267"/>
                <a:gd name="connsiteX65" fmla="*/ 5447715 w 5822102"/>
                <a:gd name="connsiteY65" fmla="*/ 5852818 h 6685267"/>
                <a:gd name="connsiteX66" fmla="*/ 5315059 w 5822102"/>
                <a:gd name="connsiteY66" fmla="*/ 5956236 h 6685267"/>
                <a:gd name="connsiteX67" fmla="*/ 5038468 w 5822102"/>
                <a:gd name="connsiteY67" fmla="*/ 6155776 h 6685267"/>
                <a:gd name="connsiteX68" fmla="*/ 4741892 w 5822102"/>
                <a:gd name="connsiteY68" fmla="*/ 6338292 h 6685267"/>
                <a:gd name="connsiteX69" fmla="*/ 4420920 w 5822102"/>
                <a:gd name="connsiteY69" fmla="*/ 6492203 h 6685267"/>
                <a:gd name="connsiteX70" fmla="*/ 3717672 w 5822102"/>
                <a:gd name="connsiteY70" fmla="*/ 6670434 h 6685267"/>
                <a:gd name="connsiteX71" fmla="*/ 3535853 w 5822102"/>
                <a:gd name="connsiteY71" fmla="*/ 6683289 h 6685267"/>
                <a:gd name="connsiteX72" fmla="*/ 3490367 w 5822102"/>
                <a:gd name="connsiteY72" fmla="*/ 6684910 h 6685267"/>
                <a:gd name="connsiteX73" fmla="*/ 3445005 w 5822102"/>
                <a:gd name="connsiteY73" fmla="*/ 6685142 h 6685267"/>
                <a:gd name="connsiteX74" fmla="*/ 3355872 w 5822102"/>
                <a:gd name="connsiteY74" fmla="*/ 6684100 h 6685267"/>
                <a:gd name="connsiteX75" fmla="*/ 3179203 w 5822102"/>
                <a:gd name="connsiteY75" fmla="*/ 6677150 h 6685267"/>
                <a:gd name="connsiteX76" fmla="*/ 3002410 w 5822102"/>
                <a:gd name="connsiteY76" fmla="*/ 6661169 h 6685267"/>
                <a:gd name="connsiteX77" fmla="*/ 2650296 w 5822102"/>
                <a:gd name="connsiteY77" fmla="*/ 6604191 h 6685267"/>
                <a:gd name="connsiteX78" fmla="*/ 2306028 w 5822102"/>
                <a:gd name="connsiteY78" fmla="*/ 6505869 h 6685267"/>
                <a:gd name="connsiteX79" fmla="*/ 1978803 w 5822102"/>
                <a:gd name="connsiteY79" fmla="*/ 6363307 h 6685267"/>
                <a:gd name="connsiteX80" fmla="*/ 1678428 w 5822102"/>
                <a:gd name="connsiteY80" fmla="*/ 6177779 h 6685267"/>
                <a:gd name="connsiteX81" fmla="*/ 1175880 w 5822102"/>
                <a:gd name="connsiteY81" fmla="*/ 5710373 h 6685267"/>
                <a:gd name="connsiteX82" fmla="*/ 971502 w 5822102"/>
                <a:gd name="connsiteY82" fmla="*/ 5445399 h 6685267"/>
                <a:gd name="connsiteX83" fmla="*/ 790909 w 5822102"/>
                <a:gd name="connsiteY83" fmla="*/ 5169078 h 6685267"/>
                <a:gd name="connsiteX84" fmla="*/ 706680 w 5822102"/>
                <a:gd name="connsiteY84" fmla="*/ 5031959 h 6685267"/>
                <a:gd name="connsiteX85" fmla="*/ 619143 w 5822102"/>
                <a:gd name="connsiteY85" fmla="*/ 4897157 h 6685267"/>
                <a:gd name="connsiteX86" fmla="*/ 436465 w 5822102"/>
                <a:gd name="connsiteY86" fmla="*/ 4628710 h 6685267"/>
                <a:gd name="connsiteX87" fmla="*/ 347088 w 5822102"/>
                <a:gd name="connsiteY87" fmla="*/ 4492171 h 6685267"/>
                <a:gd name="connsiteX88" fmla="*/ 262001 w 5822102"/>
                <a:gd name="connsiteY88" fmla="*/ 4352619 h 6685267"/>
                <a:gd name="connsiteX89" fmla="*/ 118679 w 5822102"/>
                <a:gd name="connsiteY89" fmla="*/ 4059853 h 6685267"/>
                <a:gd name="connsiteX90" fmla="*/ 28322 w 5822102"/>
                <a:gd name="connsiteY90" fmla="*/ 3749136 h 6685267"/>
                <a:gd name="connsiteX91" fmla="*/ 0 w 5822102"/>
                <a:gd name="connsiteY91" fmla="*/ 3428922 h 6685267"/>
                <a:gd name="connsiteX92" fmla="*/ 253052 w 5822102"/>
                <a:gd name="connsiteY92" fmla="*/ 2174356 h 6685267"/>
                <a:gd name="connsiteX93" fmla="*/ 389141 w 5822102"/>
                <a:gd name="connsiteY93" fmla="*/ 1877652 h 6685267"/>
                <a:gd name="connsiteX94" fmla="*/ 552079 w 5822102"/>
                <a:gd name="connsiteY94" fmla="*/ 1591834 h 6685267"/>
                <a:gd name="connsiteX95" fmla="*/ 954950 w 5822102"/>
                <a:gd name="connsiteY95" fmla="*/ 1061773 h 6685267"/>
                <a:gd name="connsiteX96" fmla="*/ 1192922 w 5822102"/>
                <a:gd name="connsiteY96" fmla="*/ 822626 h 6685267"/>
                <a:gd name="connsiteX97" fmla="*/ 1255939 w 5822102"/>
                <a:gd name="connsiteY97" fmla="*/ 765880 h 6685267"/>
                <a:gd name="connsiteX98" fmla="*/ 1320183 w 5822102"/>
                <a:gd name="connsiteY98" fmla="*/ 710291 h 6685267"/>
                <a:gd name="connsiteX99" fmla="*/ 1452961 w 5822102"/>
                <a:gd name="connsiteY99" fmla="*/ 603514 h 6685267"/>
                <a:gd name="connsiteX100" fmla="*/ 2033360 w 5822102"/>
                <a:gd name="connsiteY100" fmla="*/ 235818 h 6685267"/>
                <a:gd name="connsiteX101" fmla="*/ 2512513 w 5822102"/>
                <a:gd name="connsiteY101" fmla="*/ 30012 h 66852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5822102" h="6685267">
                  <a:moveTo>
                    <a:pt x="2605444" y="0"/>
                  </a:moveTo>
                  <a:lnTo>
                    <a:pt x="4757391" y="0"/>
                  </a:lnTo>
                  <a:lnTo>
                    <a:pt x="4913680" y="56274"/>
                  </a:lnTo>
                  <a:cubicBezTo>
                    <a:pt x="5074659" y="119278"/>
                    <a:pt x="5229483" y="195083"/>
                    <a:pt x="5376238" y="282027"/>
                  </a:cubicBezTo>
                  <a:cubicBezTo>
                    <a:pt x="5474014" y="340105"/>
                    <a:pt x="5568080" y="403280"/>
                    <a:pt x="5658024" y="471014"/>
                  </a:cubicBezTo>
                  <a:lnTo>
                    <a:pt x="5822102" y="609109"/>
                  </a:lnTo>
                  <a:lnTo>
                    <a:pt x="5822102" y="760697"/>
                  </a:lnTo>
                  <a:lnTo>
                    <a:pt x="5707785" y="666601"/>
                  </a:lnTo>
                  <a:cubicBezTo>
                    <a:pt x="5665273" y="633682"/>
                    <a:pt x="5621749" y="602008"/>
                    <a:pt x="5577306" y="571666"/>
                  </a:cubicBezTo>
                  <a:cubicBezTo>
                    <a:pt x="5487929" y="511562"/>
                    <a:pt x="5395118" y="456089"/>
                    <a:pt x="5298630" y="407449"/>
                  </a:cubicBezTo>
                  <a:cubicBezTo>
                    <a:pt x="5106266" y="309010"/>
                    <a:pt x="4901153" y="235355"/>
                    <a:pt x="4690768" y="184979"/>
                  </a:cubicBezTo>
                  <a:cubicBezTo>
                    <a:pt x="4480382" y="134486"/>
                    <a:pt x="4264724" y="106807"/>
                    <a:pt x="4048577" y="99280"/>
                  </a:cubicBezTo>
                  <a:cubicBezTo>
                    <a:pt x="3832182" y="90709"/>
                    <a:pt x="3617997" y="102290"/>
                    <a:pt x="3405404" y="131937"/>
                  </a:cubicBezTo>
                  <a:cubicBezTo>
                    <a:pt x="3299353" y="147340"/>
                    <a:pt x="3193915" y="166449"/>
                    <a:pt x="3089702" y="190190"/>
                  </a:cubicBezTo>
                  <a:cubicBezTo>
                    <a:pt x="2985491" y="214278"/>
                    <a:pt x="2882137" y="241725"/>
                    <a:pt x="2780132" y="273457"/>
                  </a:cubicBezTo>
                  <a:cubicBezTo>
                    <a:pt x="2678126" y="305073"/>
                    <a:pt x="2577348" y="340510"/>
                    <a:pt x="2478040" y="379654"/>
                  </a:cubicBezTo>
                  <a:cubicBezTo>
                    <a:pt x="2378854" y="418914"/>
                    <a:pt x="2281017" y="461763"/>
                    <a:pt x="2184897" y="507972"/>
                  </a:cubicBezTo>
                  <a:cubicBezTo>
                    <a:pt x="1992657" y="600271"/>
                    <a:pt x="1806791" y="705542"/>
                    <a:pt x="1629141" y="823205"/>
                  </a:cubicBezTo>
                  <a:cubicBezTo>
                    <a:pt x="1584882" y="852736"/>
                    <a:pt x="1540745" y="882731"/>
                    <a:pt x="1497711" y="914000"/>
                  </a:cubicBezTo>
                  <a:cubicBezTo>
                    <a:pt x="1475888" y="929286"/>
                    <a:pt x="1454555" y="945153"/>
                    <a:pt x="1433099" y="960903"/>
                  </a:cubicBezTo>
                  <a:cubicBezTo>
                    <a:pt x="1411521" y="976537"/>
                    <a:pt x="1390311" y="992634"/>
                    <a:pt x="1369346" y="1008963"/>
                  </a:cubicBezTo>
                  <a:cubicBezTo>
                    <a:pt x="1285119" y="1074165"/>
                    <a:pt x="1202730" y="1141797"/>
                    <a:pt x="1123406" y="1212905"/>
                  </a:cubicBezTo>
                  <a:cubicBezTo>
                    <a:pt x="964391" y="1354656"/>
                    <a:pt x="816900" y="1509261"/>
                    <a:pt x="684367" y="1675564"/>
                  </a:cubicBezTo>
                  <a:cubicBezTo>
                    <a:pt x="618161" y="1758716"/>
                    <a:pt x="555512" y="1844763"/>
                    <a:pt x="497153" y="1933588"/>
                  </a:cubicBezTo>
                  <a:cubicBezTo>
                    <a:pt x="439775" y="2022877"/>
                    <a:pt x="385584" y="2114367"/>
                    <a:pt x="337770" y="2208983"/>
                  </a:cubicBezTo>
                  <a:cubicBezTo>
                    <a:pt x="325388" y="2232493"/>
                    <a:pt x="313862" y="2256349"/>
                    <a:pt x="302461" y="2280207"/>
                  </a:cubicBezTo>
                  <a:lnTo>
                    <a:pt x="285296" y="2316107"/>
                  </a:lnTo>
                  <a:lnTo>
                    <a:pt x="268991" y="2352355"/>
                  </a:lnTo>
                  <a:cubicBezTo>
                    <a:pt x="258324" y="2376560"/>
                    <a:pt x="247535" y="2400764"/>
                    <a:pt x="237849" y="2425432"/>
                  </a:cubicBezTo>
                  <a:cubicBezTo>
                    <a:pt x="228163" y="2450099"/>
                    <a:pt x="217498" y="2474419"/>
                    <a:pt x="208670" y="2499319"/>
                  </a:cubicBezTo>
                  <a:cubicBezTo>
                    <a:pt x="170909" y="2598219"/>
                    <a:pt x="138908" y="2699206"/>
                    <a:pt x="113775" y="2801929"/>
                  </a:cubicBezTo>
                  <a:cubicBezTo>
                    <a:pt x="62773" y="3006911"/>
                    <a:pt x="36659" y="3217917"/>
                    <a:pt x="36781" y="3428922"/>
                  </a:cubicBezTo>
                  <a:cubicBezTo>
                    <a:pt x="37394" y="3534078"/>
                    <a:pt x="47816" y="3639001"/>
                    <a:pt x="69148" y="3741955"/>
                  </a:cubicBezTo>
                  <a:cubicBezTo>
                    <a:pt x="91585" y="3844679"/>
                    <a:pt x="124074" y="3945202"/>
                    <a:pt x="167966" y="4041323"/>
                  </a:cubicBezTo>
                  <a:cubicBezTo>
                    <a:pt x="178387" y="4065528"/>
                    <a:pt x="190525" y="4089153"/>
                    <a:pt x="202049" y="4112894"/>
                  </a:cubicBezTo>
                  <a:cubicBezTo>
                    <a:pt x="214555" y="4136288"/>
                    <a:pt x="226447" y="4159912"/>
                    <a:pt x="239933" y="4182843"/>
                  </a:cubicBezTo>
                  <a:cubicBezTo>
                    <a:pt x="265680" y="4229167"/>
                    <a:pt x="294368" y="4274101"/>
                    <a:pt x="323916" y="4318456"/>
                  </a:cubicBezTo>
                  <a:cubicBezTo>
                    <a:pt x="353341" y="4362927"/>
                    <a:pt x="384849" y="4406240"/>
                    <a:pt x="416604" y="4449436"/>
                  </a:cubicBezTo>
                  <a:cubicBezTo>
                    <a:pt x="448847" y="4492286"/>
                    <a:pt x="482319" y="4534557"/>
                    <a:pt x="515911" y="4576711"/>
                  </a:cubicBezTo>
                  <a:cubicBezTo>
                    <a:pt x="583219" y="4661137"/>
                    <a:pt x="653594" y="4743825"/>
                    <a:pt x="722619" y="4828482"/>
                  </a:cubicBezTo>
                  <a:cubicBezTo>
                    <a:pt x="757315" y="4870637"/>
                    <a:pt x="791889" y="4913138"/>
                    <a:pt x="825972" y="4956104"/>
                  </a:cubicBezTo>
                  <a:cubicBezTo>
                    <a:pt x="859934" y="4998722"/>
                    <a:pt x="893649" y="5044004"/>
                    <a:pt x="926506" y="5085347"/>
                  </a:cubicBezTo>
                  <a:cubicBezTo>
                    <a:pt x="959119" y="5127734"/>
                    <a:pt x="993324" y="5168847"/>
                    <a:pt x="1027040" y="5210191"/>
                  </a:cubicBezTo>
                  <a:cubicBezTo>
                    <a:pt x="1061737" y="5250840"/>
                    <a:pt x="1096188" y="5291488"/>
                    <a:pt x="1132110" y="5330748"/>
                  </a:cubicBezTo>
                  <a:cubicBezTo>
                    <a:pt x="1203465" y="5409731"/>
                    <a:pt x="1277639" y="5485818"/>
                    <a:pt x="1354880" y="5558083"/>
                  </a:cubicBezTo>
                  <a:cubicBezTo>
                    <a:pt x="1509603" y="5702266"/>
                    <a:pt x="1676588" y="5830930"/>
                    <a:pt x="1855220" y="5937591"/>
                  </a:cubicBezTo>
                  <a:cubicBezTo>
                    <a:pt x="1944720" y="5990632"/>
                    <a:pt x="2036549" y="6039272"/>
                    <a:pt x="2131810" y="6080268"/>
                  </a:cubicBezTo>
                  <a:cubicBezTo>
                    <a:pt x="2226460" y="6122423"/>
                    <a:pt x="2324173" y="6157977"/>
                    <a:pt x="2423726" y="6188087"/>
                  </a:cubicBezTo>
                  <a:cubicBezTo>
                    <a:pt x="2523280" y="6218313"/>
                    <a:pt x="2624794" y="6242749"/>
                    <a:pt x="2727780" y="6262552"/>
                  </a:cubicBezTo>
                  <a:cubicBezTo>
                    <a:pt x="2830890" y="6282008"/>
                    <a:pt x="2935714" y="6295326"/>
                    <a:pt x="3041276" y="6304245"/>
                  </a:cubicBezTo>
                  <a:cubicBezTo>
                    <a:pt x="3146836" y="6313277"/>
                    <a:pt x="3253499" y="6317215"/>
                    <a:pt x="3360532" y="6317331"/>
                  </a:cubicBezTo>
                  <a:cubicBezTo>
                    <a:pt x="3387259" y="6317331"/>
                    <a:pt x="3414354" y="6317794"/>
                    <a:pt x="3439855" y="6316751"/>
                  </a:cubicBezTo>
                  <a:lnTo>
                    <a:pt x="3478721" y="6315826"/>
                  </a:lnTo>
                  <a:lnTo>
                    <a:pt x="3517463" y="6313971"/>
                  </a:lnTo>
                  <a:cubicBezTo>
                    <a:pt x="3569078" y="6311772"/>
                    <a:pt x="3620449" y="6306907"/>
                    <a:pt x="3671452" y="6301233"/>
                  </a:cubicBezTo>
                  <a:cubicBezTo>
                    <a:pt x="3875707" y="6277608"/>
                    <a:pt x="4074445" y="6225841"/>
                    <a:pt x="4265460" y="6149638"/>
                  </a:cubicBezTo>
                  <a:cubicBezTo>
                    <a:pt x="4361212" y="6111884"/>
                    <a:pt x="4454636" y="6067065"/>
                    <a:pt x="4546587" y="6018079"/>
                  </a:cubicBezTo>
                  <a:cubicBezTo>
                    <a:pt x="4638662" y="5969322"/>
                    <a:pt x="4729020" y="5915240"/>
                    <a:pt x="4818030" y="5858029"/>
                  </a:cubicBezTo>
                  <a:cubicBezTo>
                    <a:pt x="4907038" y="5800703"/>
                    <a:pt x="4994577" y="5739672"/>
                    <a:pt x="5081870" y="5676903"/>
                  </a:cubicBezTo>
                  <a:cubicBezTo>
                    <a:pt x="5125392" y="5645519"/>
                    <a:pt x="5168794" y="5613324"/>
                    <a:pt x="5212073" y="5581013"/>
                  </a:cubicBezTo>
                  <a:lnTo>
                    <a:pt x="5343625" y="5481533"/>
                  </a:lnTo>
                  <a:cubicBezTo>
                    <a:pt x="5432696" y="5414768"/>
                    <a:pt x="5521951" y="5349452"/>
                    <a:pt x="5610378" y="5284425"/>
                  </a:cubicBezTo>
                  <a:lnTo>
                    <a:pt x="5822102" y="5126414"/>
                  </a:lnTo>
                  <a:lnTo>
                    <a:pt x="5822102" y="5556641"/>
                  </a:lnTo>
                  <a:lnTo>
                    <a:pt x="5576325" y="5749979"/>
                  </a:lnTo>
                  <a:lnTo>
                    <a:pt x="5447715" y="5852818"/>
                  </a:lnTo>
                  <a:cubicBezTo>
                    <a:pt x="5403945" y="5887445"/>
                    <a:pt x="5359932" y="5922073"/>
                    <a:pt x="5315059" y="5956236"/>
                  </a:cubicBezTo>
                  <a:cubicBezTo>
                    <a:pt x="5225682" y="6024680"/>
                    <a:pt x="5133976" y="6091734"/>
                    <a:pt x="5038468" y="6155776"/>
                  </a:cubicBezTo>
                  <a:cubicBezTo>
                    <a:pt x="4943084" y="6219703"/>
                    <a:pt x="4845002" y="6281777"/>
                    <a:pt x="4741892" y="6338292"/>
                  </a:cubicBezTo>
                  <a:cubicBezTo>
                    <a:pt x="4638784" y="6394692"/>
                    <a:pt x="4532120" y="6447038"/>
                    <a:pt x="4420920" y="6492203"/>
                  </a:cubicBezTo>
                  <a:cubicBezTo>
                    <a:pt x="4199255" y="6583693"/>
                    <a:pt x="3959813" y="6644840"/>
                    <a:pt x="3717672" y="6670434"/>
                  </a:cubicBezTo>
                  <a:cubicBezTo>
                    <a:pt x="3657106" y="6676456"/>
                    <a:pt x="3596419" y="6681321"/>
                    <a:pt x="3535853" y="6683289"/>
                  </a:cubicBezTo>
                  <a:lnTo>
                    <a:pt x="3490367" y="6684910"/>
                  </a:lnTo>
                  <a:lnTo>
                    <a:pt x="3445005" y="6685142"/>
                  </a:lnTo>
                  <a:cubicBezTo>
                    <a:pt x="3414354" y="6685605"/>
                    <a:pt x="3385297" y="6684679"/>
                    <a:pt x="3355872" y="6684100"/>
                  </a:cubicBezTo>
                  <a:cubicBezTo>
                    <a:pt x="3297146" y="6683405"/>
                    <a:pt x="3238052" y="6680047"/>
                    <a:pt x="3179203" y="6677150"/>
                  </a:cubicBezTo>
                  <a:cubicBezTo>
                    <a:pt x="3120232" y="6672519"/>
                    <a:pt x="3061259" y="6668233"/>
                    <a:pt x="3002410" y="6661169"/>
                  </a:cubicBezTo>
                  <a:cubicBezTo>
                    <a:pt x="2884589" y="6647851"/>
                    <a:pt x="2766891" y="6629669"/>
                    <a:pt x="2650296" y="6604191"/>
                  </a:cubicBezTo>
                  <a:cubicBezTo>
                    <a:pt x="2533702" y="6578713"/>
                    <a:pt x="2418456" y="6545938"/>
                    <a:pt x="2306028" y="6505869"/>
                  </a:cubicBezTo>
                  <a:cubicBezTo>
                    <a:pt x="2193602" y="6465683"/>
                    <a:pt x="2084118" y="6417738"/>
                    <a:pt x="1978803" y="6363307"/>
                  </a:cubicBezTo>
                  <a:cubicBezTo>
                    <a:pt x="1873855" y="6308066"/>
                    <a:pt x="1773077" y="6246340"/>
                    <a:pt x="1678428" y="6177779"/>
                  </a:cubicBezTo>
                  <a:cubicBezTo>
                    <a:pt x="1488393" y="6041356"/>
                    <a:pt x="1321900" y="5881423"/>
                    <a:pt x="1175880" y="5710373"/>
                  </a:cubicBezTo>
                  <a:cubicBezTo>
                    <a:pt x="1103177" y="5624441"/>
                    <a:pt x="1035501" y="5535732"/>
                    <a:pt x="971502" y="5445399"/>
                  </a:cubicBezTo>
                  <a:cubicBezTo>
                    <a:pt x="907380" y="5355069"/>
                    <a:pt x="847550" y="5262768"/>
                    <a:pt x="790909" y="5169078"/>
                  </a:cubicBezTo>
                  <a:cubicBezTo>
                    <a:pt x="761974" y="5121712"/>
                    <a:pt x="735492" y="5077357"/>
                    <a:pt x="706680" y="5031959"/>
                  </a:cubicBezTo>
                  <a:cubicBezTo>
                    <a:pt x="678114" y="4986910"/>
                    <a:pt x="649058" y="4941860"/>
                    <a:pt x="619143" y="4897157"/>
                  </a:cubicBezTo>
                  <a:lnTo>
                    <a:pt x="436465" y="4628710"/>
                  </a:lnTo>
                  <a:cubicBezTo>
                    <a:pt x="406182" y="4583544"/>
                    <a:pt x="376267" y="4538147"/>
                    <a:pt x="347088" y="4492171"/>
                  </a:cubicBezTo>
                  <a:cubicBezTo>
                    <a:pt x="317908" y="4446194"/>
                    <a:pt x="288974" y="4400102"/>
                    <a:pt x="262001" y="4352619"/>
                  </a:cubicBezTo>
                  <a:cubicBezTo>
                    <a:pt x="207934" y="4258119"/>
                    <a:pt x="158280" y="4160840"/>
                    <a:pt x="118679" y="4059853"/>
                  </a:cubicBezTo>
                  <a:cubicBezTo>
                    <a:pt x="78343" y="3959214"/>
                    <a:pt x="48429" y="3854870"/>
                    <a:pt x="28322" y="3749136"/>
                  </a:cubicBezTo>
                  <a:cubicBezTo>
                    <a:pt x="9073" y="3643402"/>
                    <a:pt x="0" y="3536046"/>
                    <a:pt x="0" y="3428922"/>
                  </a:cubicBezTo>
                  <a:cubicBezTo>
                    <a:pt x="1594" y="3001816"/>
                    <a:pt x="89010" y="2575868"/>
                    <a:pt x="253052" y="2174356"/>
                  </a:cubicBezTo>
                  <a:cubicBezTo>
                    <a:pt x="294246" y="2074066"/>
                    <a:pt x="338873" y="1974700"/>
                    <a:pt x="389141" y="1877652"/>
                  </a:cubicBezTo>
                  <a:cubicBezTo>
                    <a:pt x="438672" y="1780256"/>
                    <a:pt x="493230" y="1684945"/>
                    <a:pt x="552079" y="1591834"/>
                  </a:cubicBezTo>
                  <a:cubicBezTo>
                    <a:pt x="669900" y="1405728"/>
                    <a:pt x="804394" y="1227729"/>
                    <a:pt x="954950" y="1061773"/>
                  </a:cubicBezTo>
                  <a:cubicBezTo>
                    <a:pt x="1030597" y="979085"/>
                    <a:pt x="1109552" y="898829"/>
                    <a:pt x="1192922" y="822626"/>
                  </a:cubicBezTo>
                  <a:cubicBezTo>
                    <a:pt x="1213642" y="803402"/>
                    <a:pt x="1234483" y="784409"/>
                    <a:pt x="1255939" y="765880"/>
                  </a:cubicBezTo>
                  <a:cubicBezTo>
                    <a:pt x="1277273" y="747234"/>
                    <a:pt x="1298237" y="728241"/>
                    <a:pt x="1320183" y="710291"/>
                  </a:cubicBezTo>
                  <a:cubicBezTo>
                    <a:pt x="1363585" y="673811"/>
                    <a:pt x="1408088" y="638489"/>
                    <a:pt x="1452961" y="603514"/>
                  </a:cubicBezTo>
                  <a:cubicBezTo>
                    <a:pt x="1633310" y="464543"/>
                    <a:pt x="1828125" y="341437"/>
                    <a:pt x="2033360" y="235818"/>
                  </a:cubicBezTo>
                  <a:cubicBezTo>
                    <a:pt x="2187242" y="156561"/>
                    <a:pt x="2347554" y="87597"/>
                    <a:pt x="2512513" y="30012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15102EBE-A80F-4CFF-B1DD-941EF9728B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04998" y="98659"/>
              <a:ext cx="5774333" cy="6315453"/>
            </a:xfrm>
            <a:custGeom>
              <a:avLst/>
              <a:gdLst>
                <a:gd name="connsiteX0" fmla="*/ 3707237 w 5774333"/>
                <a:gd name="connsiteY0" fmla="*/ 1489 h 6315453"/>
                <a:gd name="connsiteX1" fmla="*/ 4037665 w 5774333"/>
                <a:gd name="connsiteY1" fmla="*/ 6121 h 6315453"/>
                <a:gd name="connsiteX2" fmla="*/ 4692239 w 5774333"/>
                <a:gd name="connsiteY2" fmla="*/ 102128 h 6315453"/>
                <a:gd name="connsiteX3" fmla="*/ 5315059 w 5774333"/>
                <a:gd name="connsiteY3" fmla="*/ 324945 h 6315453"/>
                <a:gd name="connsiteX4" fmla="*/ 5738325 w 5774333"/>
                <a:gd name="connsiteY4" fmla="*/ 578286 h 6315453"/>
                <a:gd name="connsiteX5" fmla="*/ 5774333 w 5774333"/>
                <a:gd name="connsiteY5" fmla="*/ 606551 h 6315453"/>
                <a:gd name="connsiteX6" fmla="*/ 5774333 w 5774333"/>
                <a:gd name="connsiteY6" fmla="*/ 975490 h 6315453"/>
                <a:gd name="connsiteX7" fmla="*/ 5676001 w 5774333"/>
                <a:gd name="connsiteY7" fmla="*/ 889749 h 6315453"/>
                <a:gd name="connsiteX8" fmla="*/ 5177132 w 5774333"/>
                <a:gd name="connsiteY8" fmla="*/ 581926 h 6315453"/>
                <a:gd name="connsiteX9" fmla="*/ 4615735 w 5774333"/>
                <a:gd name="connsiteY9" fmla="*/ 388640 h 6315453"/>
                <a:gd name="connsiteX10" fmla="*/ 4020010 w 5774333"/>
                <a:gd name="connsiteY10" fmla="*/ 308500 h 6315453"/>
                <a:gd name="connsiteX11" fmla="*/ 3416315 w 5774333"/>
                <a:gd name="connsiteY11" fmla="*/ 328882 h 6315453"/>
                <a:gd name="connsiteX12" fmla="*/ 2823779 w 5774333"/>
                <a:gd name="connsiteY12" fmla="*/ 446545 h 6315453"/>
                <a:gd name="connsiteX13" fmla="*/ 2256987 w 5774333"/>
                <a:gd name="connsiteY13" fmla="*/ 651296 h 6315453"/>
                <a:gd name="connsiteX14" fmla="*/ 1244169 w 5774333"/>
                <a:gd name="connsiteY14" fmla="*/ 1280374 h 6315453"/>
                <a:gd name="connsiteX15" fmla="*/ 830141 w 5774333"/>
                <a:gd name="connsiteY15" fmla="*/ 1700184 h 6315453"/>
                <a:gd name="connsiteX16" fmla="*/ 502792 w 5774333"/>
                <a:gd name="connsiteY16" fmla="*/ 2182300 h 6315453"/>
                <a:gd name="connsiteX17" fmla="*/ 280637 w 5774333"/>
                <a:gd name="connsiteY17" fmla="*/ 2715256 h 6315453"/>
                <a:gd name="connsiteX18" fmla="*/ 199843 w 5774333"/>
                <a:gd name="connsiteY18" fmla="*/ 3283418 h 6315453"/>
                <a:gd name="connsiteX19" fmla="*/ 233926 w 5774333"/>
                <a:gd name="connsiteY19" fmla="*/ 3561593 h 6315453"/>
                <a:gd name="connsiteX20" fmla="*/ 334582 w 5774333"/>
                <a:gd name="connsiteY20" fmla="*/ 3821816 h 6315453"/>
                <a:gd name="connsiteX21" fmla="*/ 404834 w 5774333"/>
                <a:gd name="connsiteY21" fmla="*/ 3944343 h 6315453"/>
                <a:gd name="connsiteX22" fmla="*/ 485506 w 5774333"/>
                <a:gd name="connsiteY22" fmla="*/ 4062932 h 6315453"/>
                <a:gd name="connsiteX23" fmla="*/ 671861 w 5774333"/>
                <a:gd name="connsiteY23" fmla="*/ 4292120 h 6315453"/>
                <a:gd name="connsiteX24" fmla="*/ 873542 w 5774333"/>
                <a:gd name="connsiteY24" fmla="*/ 4523044 h 6315453"/>
                <a:gd name="connsiteX25" fmla="*/ 973831 w 5774333"/>
                <a:gd name="connsiteY25" fmla="*/ 4643601 h 6315453"/>
                <a:gd name="connsiteX26" fmla="*/ 1022014 w 5774333"/>
                <a:gd name="connsiteY26" fmla="*/ 4702780 h 6315453"/>
                <a:gd name="connsiteX27" fmla="*/ 1069215 w 5774333"/>
                <a:gd name="connsiteY27" fmla="*/ 4759411 h 6315453"/>
                <a:gd name="connsiteX28" fmla="*/ 1474784 w 5774333"/>
                <a:gd name="connsiteY28" fmla="*/ 5177948 h 6315453"/>
                <a:gd name="connsiteX29" fmla="*/ 1690442 w 5774333"/>
                <a:gd name="connsiteY29" fmla="*/ 5366255 h 6315453"/>
                <a:gd name="connsiteX30" fmla="*/ 1916276 w 5774333"/>
                <a:gd name="connsiteY30" fmla="*/ 5539852 h 6315453"/>
                <a:gd name="connsiteX31" fmla="*/ 2420784 w 5774333"/>
                <a:gd name="connsiteY31" fmla="*/ 5814437 h 6315453"/>
                <a:gd name="connsiteX32" fmla="*/ 2703015 w 5774333"/>
                <a:gd name="connsiteY32" fmla="*/ 5892029 h 6315453"/>
                <a:gd name="connsiteX33" fmla="*/ 2775350 w 5774333"/>
                <a:gd name="connsiteY33" fmla="*/ 5905695 h 6315453"/>
                <a:gd name="connsiteX34" fmla="*/ 2848299 w 5774333"/>
                <a:gd name="connsiteY34" fmla="*/ 5917161 h 6315453"/>
                <a:gd name="connsiteX35" fmla="*/ 2995544 w 5774333"/>
                <a:gd name="connsiteY35" fmla="*/ 5933605 h 6315453"/>
                <a:gd name="connsiteX36" fmla="*/ 3069596 w 5774333"/>
                <a:gd name="connsiteY36" fmla="*/ 5938933 h 6315453"/>
                <a:gd name="connsiteX37" fmla="*/ 3143894 w 5774333"/>
                <a:gd name="connsiteY37" fmla="*/ 5942639 h 6315453"/>
                <a:gd name="connsiteX38" fmla="*/ 3218436 w 5774333"/>
                <a:gd name="connsiteY38" fmla="*/ 5944260 h 6315453"/>
                <a:gd name="connsiteX39" fmla="*/ 3293101 w 5774333"/>
                <a:gd name="connsiteY39" fmla="*/ 5943913 h 6315453"/>
                <a:gd name="connsiteX40" fmla="*/ 3330494 w 5774333"/>
                <a:gd name="connsiteY40" fmla="*/ 5943565 h 6315453"/>
                <a:gd name="connsiteX41" fmla="*/ 3366540 w 5774333"/>
                <a:gd name="connsiteY41" fmla="*/ 5942059 h 6315453"/>
                <a:gd name="connsiteX42" fmla="*/ 3402462 w 5774333"/>
                <a:gd name="connsiteY42" fmla="*/ 5940323 h 6315453"/>
                <a:gd name="connsiteX43" fmla="*/ 3438262 w 5774333"/>
                <a:gd name="connsiteY43" fmla="*/ 5937543 h 6315453"/>
                <a:gd name="connsiteX44" fmla="*/ 3580236 w 5774333"/>
                <a:gd name="connsiteY44" fmla="*/ 5920982 h 6315453"/>
                <a:gd name="connsiteX45" fmla="*/ 4121034 w 5774333"/>
                <a:gd name="connsiteY45" fmla="*/ 5753290 h 6315453"/>
                <a:gd name="connsiteX46" fmla="*/ 4620639 w 5774333"/>
                <a:gd name="connsiteY46" fmla="*/ 5459364 h 6315453"/>
                <a:gd name="connsiteX47" fmla="*/ 4741771 w 5774333"/>
                <a:gd name="connsiteY47" fmla="*/ 5372971 h 6315453"/>
                <a:gd name="connsiteX48" fmla="*/ 4862901 w 5774333"/>
                <a:gd name="connsiteY48" fmla="*/ 5283682 h 6315453"/>
                <a:gd name="connsiteX49" fmla="*/ 5108229 w 5774333"/>
                <a:gd name="connsiteY49" fmla="*/ 5098386 h 6315453"/>
                <a:gd name="connsiteX50" fmla="*/ 5612493 w 5774333"/>
                <a:gd name="connsiteY50" fmla="*/ 4739724 h 6315453"/>
                <a:gd name="connsiteX51" fmla="*/ 5774333 w 5774333"/>
                <a:gd name="connsiteY51" fmla="*/ 4623488 h 6315453"/>
                <a:gd name="connsiteX52" fmla="*/ 5774333 w 5774333"/>
                <a:gd name="connsiteY52" fmla="*/ 5232926 h 6315453"/>
                <a:gd name="connsiteX53" fmla="*/ 5676492 w 5774333"/>
                <a:gd name="connsiteY53" fmla="*/ 5306859 h 6315453"/>
                <a:gd name="connsiteX54" fmla="*/ 5426260 w 5774333"/>
                <a:gd name="connsiteY54" fmla="*/ 5486233 h 6315453"/>
                <a:gd name="connsiteX55" fmla="*/ 5300225 w 5774333"/>
                <a:gd name="connsiteY55" fmla="*/ 5576217 h 6315453"/>
                <a:gd name="connsiteX56" fmla="*/ 5170757 w 5774333"/>
                <a:gd name="connsiteY56" fmla="*/ 5666780 h 6315453"/>
                <a:gd name="connsiteX57" fmla="*/ 5038100 w 5774333"/>
                <a:gd name="connsiteY57" fmla="*/ 5756185 h 6315453"/>
                <a:gd name="connsiteX58" fmla="*/ 4901276 w 5774333"/>
                <a:gd name="connsiteY58" fmla="*/ 5843043 h 6315453"/>
                <a:gd name="connsiteX59" fmla="*/ 4614019 w 5774333"/>
                <a:gd name="connsiteY59" fmla="*/ 6006103 h 6315453"/>
                <a:gd name="connsiteX60" fmla="*/ 4305061 w 5774333"/>
                <a:gd name="connsiteY60" fmla="*/ 6144726 h 6315453"/>
                <a:gd name="connsiteX61" fmla="*/ 3632710 w 5774333"/>
                <a:gd name="connsiteY61" fmla="*/ 6304196 h 6315453"/>
                <a:gd name="connsiteX62" fmla="*/ 3459594 w 5774333"/>
                <a:gd name="connsiteY62" fmla="*/ 6314504 h 6315453"/>
                <a:gd name="connsiteX63" fmla="*/ 3416315 w 5774333"/>
                <a:gd name="connsiteY63" fmla="*/ 6315429 h 6315453"/>
                <a:gd name="connsiteX64" fmla="*/ 3373159 w 5774333"/>
                <a:gd name="connsiteY64" fmla="*/ 6315198 h 6315453"/>
                <a:gd name="connsiteX65" fmla="*/ 3330127 w 5774333"/>
                <a:gd name="connsiteY65" fmla="*/ 6314735 h 6315453"/>
                <a:gd name="connsiteX66" fmla="*/ 3288320 w 5774333"/>
                <a:gd name="connsiteY66" fmla="*/ 6313230 h 6315453"/>
                <a:gd name="connsiteX67" fmla="*/ 2954350 w 5774333"/>
                <a:gd name="connsiteY67" fmla="*/ 6288098 h 6315453"/>
                <a:gd name="connsiteX68" fmla="*/ 2622466 w 5774333"/>
                <a:gd name="connsiteY68" fmla="*/ 6232742 h 6315453"/>
                <a:gd name="connsiteX69" fmla="*/ 2296466 w 5774333"/>
                <a:gd name="connsiteY69" fmla="*/ 6146001 h 6315453"/>
                <a:gd name="connsiteX70" fmla="*/ 1672419 w 5774333"/>
                <a:gd name="connsiteY70" fmla="*/ 5885197 h 6315453"/>
                <a:gd name="connsiteX71" fmla="*/ 1146578 w 5774333"/>
                <a:gd name="connsiteY71" fmla="*/ 5479168 h 6315453"/>
                <a:gd name="connsiteX72" fmla="*/ 933372 w 5774333"/>
                <a:gd name="connsiteY72" fmla="*/ 5234810 h 6315453"/>
                <a:gd name="connsiteX73" fmla="*/ 747140 w 5774333"/>
                <a:gd name="connsiteY73" fmla="*/ 4976091 h 6315453"/>
                <a:gd name="connsiteX74" fmla="*/ 703616 w 5774333"/>
                <a:gd name="connsiteY74" fmla="*/ 4910196 h 6315453"/>
                <a:gd name="connsiteX75" fmla="*/ 662053 w 5774333"/>
                <a:gd name="connsiteY75" fmla="*/ 4846269 h 6315453"/>
                <a:gd name="connsiteX76" fmla="*/ 580033 w 5774333"/>
                <a:gd name="connsiteY76" fmla="*/ 4722352 h 6315453"/>
                <a:gd name="connsiteX77" fmla="*/ 410105 w 5774333"/>
                <a:gd name="connsiteY77" fmla="*/ 4469193 h 6315453"/>
                <a:gd name="connsiteX78" fmla="*/ 244224 w 5774333"/>
                <a:gd name="connsiteY78" fmla="*/ 4201556 h 6315453"/>
                <a:gd name="connsiteX79" fmla="*/ 169437 w 5774333"/>
                <a:gd name="connsiteY79" fmla="*/ 4059690 h 6315453"/>
                <a:gd name="connsiteX80" fmla="*/ 105929 w 5774333"/>
                <a:gd name="connsiteY80" fmla="*/ 3911221 h 6315453"/>
                <a:gd name="connsiteX81" fmla="*/ 57256 w 5774333"/>
                <a:gd name="connsiteY81" fmla="*/ 3757195 h 6315453"/>
                <a:gd name="connsiteX82" fmla="*/ 39111 w 5774333"/>
                <a:gd name="connsiteY82" fmla="*/ 3678677 h 6315453"/>
                <a:gd name="connsiteX83" fmla="*/ 31142 w 5774333"/>
                <a:gd name="connsiteY83" fmla="*/ 3639300 h 6315453"/>
                <a:gd name="connsiteX84" fmla="*/ 24521 w 5774333"/>
                <a:gd name="connsiteY84" fmla="*/ 3599809 h 6315453"/>
                <a:gd name="connsiteX85" fmla="*/ 0 w 5774333"/>
                <a:gd name="connsiteY85" fmla="*/ 3283418 h 6315453"/>
                <a:gd name="connsiteX86" fmla="*/ 68045 w 5774333"/>
                <a:gd name="connsiteY86" fmla="*/ 2666963 h 6315453"/>
                <a:gd name="connsiteX87" fmla="*/ 272546 w 5774333"/>
                <a:gd name="connsiteY87" fmla="*/ 2076334 h 6315453"/>
                <a:gd name="connsiteX88" fmla="*/ 1039300 w 5774333"/>
                <a:gd name="connsiteY88" fmla="*/ 1073307 h 6315453"/>
                <a:gd name="connsiteX89" fmla="*/ 1547733 w 5774333"/>
                <a:gd name="connsiteY89" fmla="*/ 680365 h 6315453"/>
                <a:gd name="connsiteX90" fmla="*/ 2115995 w 5774333"/>
                <a:gd name="connsiteY90" fmla="*/ 368373 h 6315453"/>
                <a:gd name="connsiteX91" fmla="*/ 3377451 w 5774333"/>
                <a:gd name="connsiteY91" fmla="*/ 24304 h 6315453"/>
                <a:gd name="connsiteX92" fmla="*/ 3707237 w 5774333"/>
                <a:gd name="connsiteY92" fmla="*/ 1489 h 63154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</a:cxnLst>
              <a:rect l="l" t="t" r="r" b="b"/>
              <a:pathLst>
                <a:path w="5774333" h="6315453">
                  <a:moveTo>
                    <a:pt x="3707237" y="1489"/>
                  </a:moveTo>
                  <a:cubicBezTo>
                    <a:pt x="3817502" y="-1522"/>
                    <a:pt x="3927875" y="41"/>
                    <a:pt x="4037665" y="6121"/>
                  </a:cubicBezTo>
                  <a:cubicBezTo>
                    <a:pt x="4257614" y="18745"/>
                    <a:pt x="4477439" y="49665"/>
                    <a:pt x="4692239" y="102128"/>
                  </a:cubicBezTo>
                  <a:cubicBezTo>
                    <a:pt x="4907039" y="154474"/>
                    <a:pt x="5116811" y="228592"/>
                    <a:pt x="5315059" y="324945"/>
                  </a:cubicBezTo>
                  <a:cubicBezTo>
                    <a:pt x="5463562" y="397211"/>
                    <a:pt x="5606133" y="481527"/>
                    <a:pt x="5738325" y="578286"/>
                  </a:cubicBezTo>
                  <a:lnTo>
                    <a:pt x="5774333" y="606551"/>
                  </a:lnTo>
                  <a:lnTo>
                    <a:pt x="5774333" y="975490"/>
                  </a:lnTo>
                  <a:lnTo>
                    <a:pt x="5676001" y="889749"/>
                  </a:lnTo>
                  <a:cubicBezTo>
                    <a:pt x="5522381" y="769886"/>
                    <a:pt x="5355519" y="665657"/>
                    <a:pt x="5177132" y="581926"/>
                  </a:cubicBezTo>
                  <a:cubicBezTo>
                    <a:pt x="4998867" y="497965"/>
                    <a:pt x="4810183" y="433574"/>
                    <a:pt x="4615735" y="388640"/>
                  </a:cubicBezTo>
                  <a:cubicBezTo>
                    <a:pt x="4421289" y="343591"/>
                    <a:pt x="4221446" y="317649"/>
                    <a:pt x="4020010" y="308500"/>
                  </a:cubicBezTo>
                  <a:cubicBezTo>
                    <a:pt x="3818207" y="298887"/>
                    <a:pt x="3616649" y="305257"/>
                    <a:pt x="3416315" y="328882"/>
                  </a:cubicBezTo>
                  <a:cubicBezTo>
                    <a:pt x="3216106" y="352623"/>
                    <a:pt x="3017736" y="392346"/>
                    <a:pt x="2823779" y="446545"/>
                  </a:cubicBezTo>
                  <a:cubicBezTo>
                    <a:pt x="2629699" y="500513"/>
                    <a:pt x="2440401" y="570345"/>
                    <a:pt x="2256987" y="651296"/>
                  </a:cubicBezTo>
                  <a:cubicBezTo>
                    <a:pt x="1889058" y="811461"/>
                    <a:pt x="1545527" y="1023856"/>
                    <a:pt x="1244169" y="1280374"/>
                  </a:cubicBezTo>
                  <a:cubicBezTo>
                    <a:pt x="1093982" y="1409039"/>
                    <a:pt x="954828" y="1549400"/>
                    <a:pt x="830141" y="1700184"/>
                  </a:cubicBezTo>
                  <a:cubicBezTo>
                    <a:pt x="705209" y="1850736"/>
                    <a:pt x="594989" y="2012176"/>
                    <a:pt x="502792" y="2182300"/>
                  </a:cubicBezTo>
                  <a:cubicBezTo>
                    <a:pt x="410595" y="2352308"/>
                    <a:pt x="333847" y="2530307"/>
                    <a:pt x="280637" y="2715256"/>
                  </a:cubicBezTo>
                  <a:cubicBezTo>
                    <a:pt x="227306" y="2899741"/>
                    <a:pt x="199719" y="3091521"/>
                    <a:pt x="199843" y="3283418"/>
                  </a:cubicBezTo>
                  <a:cubicBezTo>
                    <a:pt x="200946" y="3377687"/>
                    <a:pt x="210754" y="3471261"/>
                    <a:pt x="233926" y="3561593"/>
                  </a:cubicBezTo>
                  <a:cubicBezTo>
                    <a:pt x="256730" y="3652040"/>
                    <a:pt x="292162" y="3738550"/>
                    <a:pt x="334582" y="3821816"/>
                  </a:cubicBezTo>
                  <a:cubicBezTo>
                    <a:pt x="356038" y="3863392"/>
                    <a:pt x="379823" y="3904157"/>
                    <a:pt x="404834" y="3944343"/>
                  </a:cubicBezTo>
                  <a:cubicBezTo>
                    <a:pt x="430212" y="3984413"/>
                    <a:pt x="457308" y="4023905"/>
                    <a:pt x="485506" y="4062932"/>
                  </a:cubicBezTo>
                  <a:cubicBezTo>
                    <a:pt x="542639" y="4140757"/>
                    <a:pt x="606146" y="4216265"/>
                    <a:pt x="671861" y="4292120"/>
                  </a:cubicBezTo>
                  <a:cubicBezTo>
                    <a:pt x="737576" y="4368091"/>
                    <a:pt x="806234" y="4444062"/>
                    <a:pt x="873542" y="4523044"/>
                  </a:cubicBezTo>
                  <a:cubicBezTo>
                    <a:pt x="907258" y="4562419"/>
                    <a:pt x="940606" y="4602721"/>
                    <a:pt x="973831" y="4643601"/>
                  </a:cubicBezTo>
                  <a:lnTo>
                    <a:pt x="1022014" y="4702780"/>
                  </a:lnTo>
                  <a:cubicBezTo>
                    <a:pt x="1037829" y="4721658"/>
                    <a:pt x="1052910" y="4740998"/>
                    <a:pt x="1069215" y="4759411"/>
                  </a:cubicBezTo>
                  <a:cubicBezTo>
                    <a:pt x="1196477" y="4909269"/>
                    <a:pt x="1334527" y="5047199"/>
                    <a:pt x="1474784" y="5177948"/>
                  </a:cubicBezTo>
                  <a:cubicBezTo>
                    <a:pt x="1545281" y="5243033"/>
                    <a:pt x="1617003" y="5305917"/>
                    <a:pt x="1690442" y="5366255"/>
                  </a:cubicBezTo>
                  <a:cubicBezTo>
                    <a:pt x="1763881" y="5426591"/>
                    <a:pt x="1838668" y="5484959"/>
                    <a:pt x="1916276" y="5539852"/>
                  </a:cubicBezTo>
                  <a:cubicBezTo>
                    <a:pt x="2070877" y="5649872"/>
                    <a:pt x="2237617" y="5748194"/>
                    <a:pt x="2420784" y="5814437"/>
                  </a:cubicBezTo>
                  <a:cubicBezTo>
                    <a:pt x="2512124" y="5847559"/>
                    <a:pt x="2606773" y="5872921"/>
                    <a:pt x="2703015" y="5892029"/>
                  </a:cubicBezTo>
                  <a:cubicBezTo>
                    <a:pt x="2727168" y="5896546"/>
                    <a:pt x="2751075" y="5901758"/>
                    <a:pt x="2775350" y="5905695"/>
                  </a:cubicBezTo>
                  <a:lnTo>
                    <a:pt x="2848299" y="5917161"/>
                  </a:lnTo>
                  <a:cubicBezTo>
                    <a:pt x="2897218" y="5923298"/>
                    <a:pt x="2946136" y="5929784"/>
                    <a:pt x="2995544" y="5933605"/>
                  </a:cubicBezTo>
                  <a:cubicBezTo>
                    <a:pt x="3020188" y="5935806"/>
                    <a:pt x="3044831" y="5937891"/>
                    <a:pt x="3069596" y="5938933"/>
                  </a:cubicBezTo>
                  <a:cubicBezTo>
                    <a:pt x="3094362" y="5940090"/>
                    <a:pt x="3119005" y="5941943"/>
                    <a:pt x="3143894" y="5942639"/>
                  </a:cubicBezTo>
                  <a:lnTo>
                    <a:pt x="3218436" y="5944260"/>
                  </a:lnTo>
                  <a:cubicBezTo>
                    <a:pt x="3243201" y="5944838"/>
                    <a:pt x="3268212" y="5944029"/>
                    <a:pt x="3293101" y="5943913"/>
                  </a:cubicBezTo>
                  <a:lnTo>
                    <a:pt x="3330494" y="5943565"/>
                  </a:lnTo>
                  <a:cubicBezTo>
                    <a:pt x="3342632" y="5943218"/>
                    <a:pt x="3354524" y="5942523"/>
                    <a:pt x="3366540" y="5942059"/>
                  </a:cubicBezTo>
                  <a:cubicBezTo>
                    <a:pt x="3378554" y="5941480"/>
                    <a:pt x="3390570" y="5941134"/>
                    <a:pt x="3402462" y="5940323"/>
                  </a:cubicBezTo>
                  <a:lnTo>
                    <a:pt x="3438262" y="5937543"/>
                  </a:lnTo>
                  <a:cubicBezTo>
                    <a:pt x="3485954" y="5933953"/>
                    <a:pt x="3533279" y="5927931"/>
                    <a:pt x="3580236" y="5920982"/>
                  </a:cubicBezTo>
                  <a:cubicBezTo>
                    <a:pt x="3768185" y="5891567"/>
                    <a:pt x="3948901" y="5834010"/>
                    <a:pt x="4121034" y="5753290"/>
                  </a:cubicBezTo>
                  <a:cubicBezTo>
                    <a:pt x="4293782" y="5673497"/>
                    <a:pt x="4458191" y="5571353"/>
                    <a:pt x="4620639" y="5459364"/>
                  </a:cubicBezTo>
                  <a:cubicBezTo>
                    <a:pt x="4661221" y="5431455"/>
                    <a:pt x="4701557" y="5402271"/>
                    <a:pt x="4741771" y="5372971"/>
                  </a:cubicBezTo>
                  <a:cubicBezTo>
                    <a:pt x="4782230" y="5343672"/>
                    <a:pt x="4822566" y="5313908"/>
                    <a:pt x="4862901" y="5283682"/>
                  </a:cubicBezTo>
                  <a:lnTo>
                    <a:pt x="5108229" y="5098386"/>
                  </a:lnTo>
                  <a:cubicBezTo>
                    <a:pt x="5276563" y="4972270"/>
                    <a:pt x="5446489" y="4854838"/>
                    <a:pt x="5612493" y="4739724"/>
                  </a:cubicBezTo>
                  <a:lnTo>
                    <a:pt x="5774333" y="4623488"/>
                  </a:lnTo>
                  <a:lnTo>
                    <a:pt x="5774333" y="5232926"/>
                  </a:lnTo>
                  <a:lnTo>
                    <a:pt x="5676492" y="5306859"/>
                  </a:lnTo>
                  <a:cubicBezTo>
                    <a:pt x="5592693" y="5367905"/>
                    <a:pt x="5508955" y="5427286"/>
                    <a:pt x="5426260" y="5486233"/>
                  </a:cubicBezTo>
                  <a:lnTo>
                    <a:pt x="5300225" y="5576217"/>
                  </a:lnTo>
                  <a:cubicBezTo>
                    <a:pt x="5257559" y="5606443"/>
                    <a:pt x="5214525" y="5636901"/>
                    <a:pt x="5170757" y="5666780"/>
                  </a:cubicBezTo>
                  <a:cubicBezTo>
                    <a:pt x="5127110" y="5696775"/>
                    <a:pt x="5082973" y="5726654"/>
                    <a:pt x="5038100" y="5756185"/>
                  </a:cubicBezTo>
                  <a:cubicBezTo>
                    <a:pt x="4993106" y="5785486"/>
                    <a:pt x="4947743" y="5814553"/>
                    <a:pt x="4901276" y="5843043"/>
                  </a:cubicBezTo>
                  <a:cubicBezTo>
                    <a:pt x="4808835" y="5900136"/>
                    <a:pt x="4713449" y="5955494"/>
                    <a:pt x="4614019" y="6006103"/>
                  </a:cubicBezTo>
                  <a:cubicBezTo>
                    <a:pt x="4514711" y="6056943"/>
                    <a:pt x="4411971" y="6104192"/>
                    <a:pt x="4305061" y="6144726"/>
                  </a:cubicBezTo>
                  <a:cubicBezTo>
                    <a:pt x="4092223" y="6226952"/>
                    <a:pt x="3863569" y="6282424"/>
                    <a:pt x="3632710" y="6304196"/>
                  </a:cubicBezTo>
                  <a:cubicBezTo>
                    <a:pt x="3574964" y="6309408"/>
                    <a:pt x="3517218" y="6313345"/>
                    <a:pt x="3459594" y="6314504"/>
                  </a:cubicBezTo>
                  <a:lnTo>
                    <a:pt x="3416315" y="6315429"/>
                  </a:lnTo>
                  <a:cubicBezTo>
                    <a:pt x="3401971" y="6315546"/>
                    <a:pt x="3387505" y="6315198"/>
                    <a:pt x="3373159" y="6315198"/>
                  </a:cubicBezTo>
                  <a:lnTo>
                    <a:pt x="3330127" y="6314735"/>
                  </a:lnTo>
                  <a:lnTo>
                    <a:pt x="3288320" y="6313230"/>
                  </a:lnTo>
                  <a:cubicBezTo>
                    <a:pt x="3176996" y="6309870"/>
                    <a:pt x="3065428" y="6301533"/>
                    <a:pt x="2954350" y="6288098"/>
                  </a:cubicBezTo>
                  <a:cubicBezTo>
                    <a:pt x="2843150" y="6275360"/>
                    <a:pt x="2732194" y="6257061"/>
                    <a:pt x="2622466" y="6232742"/>
                  </a:cubicBezTo>
                  <a:cubicBezTo>
                    <a:pt x="2512859" y="6208190"/>
                    <a:pt x="2404110" y="6179122"/>
                    <a:pt x="2296466" y="6146001"/>
                  </a:cubicBezTo>
                  <a:cubicBezTo>
                    <a:pt x="2081544" y="6079179"/>
                    <a:pt x="1869073" y="5996027"/>
                    <a:pt x="1672419" y="5885197"/>
                  </a:cubicBezTo>
                  <a:cubicBezTo>
                    <a:pt x="1475643" y="5774599"/>
                    <a:pt x="1299954" y="5634353"/>
                    <a:pt x="1146578" y="5479168"/>
                  </a:cubicBezTo>
                  <a:cubicBezTo>
                    <a:pt x="1069461" y="5401692"/>
                    <a:pt x="999333" y="5319235"/>
                    <a:pt x="933372" y="5234810"/>
                  </a:cubicBezTo>
                  <a:cubicBezTo>
                    <a:pt x="867781" y="5150038"/>
                    <a:pt x="805375" y="5063991"/>
                    <a:pt x="747140" y="4976091"/>
                  </a:cubicBezTo>
                  <a:cubicBezTo>
                    <a:pt x="732182" y="4954319"/>
                    <a:pt x="718082" y="4932199"/>
                    <a:pt x="703616" y="4910196"/>
                  </a:cubicBezTo>
                  <a:lnTo>
                    <a:pt x="662053" y="4846269"/>
                  </a:lnTo>
                  <a:cubicBezTo>
                    <a:pt x="635449" y="4804925"/>
                    <a:pt x="607864" y="4763928"/>
                    <a:pt x="580033" y="4722352"/>
                  </a:cubicBezTo>
                  <a:lnTo>
                    <a:pt x="410105" y="4469193"/>
                  </a:lnTo>
                  <a:cubicBezTo>
                    <a:pt x="353095" y="4382915"/>
                    <a:pt x="296820" y="4294089"/>
                    <a:pt x="244224" y="4201556"/>
                  </a:cubicBezTo>
                  <a:cubicBezTo>
                    <a:pt x="217987" y="4155232"/>
                    <a:pt x="192609" y="4108098"/>
                    <a:pt x="169437" y="4059690"/>
                  </a:cubicBezTo>
                  <a:cubicBezTo>
                    <a:pt x="146388" y="4011165"/>
                    <a:pt x="124932" y="3961715"/>
                    <a:pt x="105929" y="3911221"/>
                  </a:cubicBezTo>
                  <a:cubicBezTo>
                    <a:pt x="87293" y="3860613"/>
                    <a:pt x="70742" y="3809309"/>
                    <a:pt x="57256" y="3757195"/>
                  </a:cubicBezTo>
                  <a:cubicBezTo>
                    <a:pt x="50881" y="3731138"/>
                    <a:pt x="44383" y="3704965"/>
                    <a:pt x="39111" y="3678677"/>
                  </a:cubicBezTo>
                  <a:lnTo>
                    <a:pt x="31142" y="3639300"/>
                  </a:lnTo>
                  <a:lnTo>
                    <a:pt x="24521" y="3599809"/>
                  </a:lnTo>
                  <a:cubicBezTo>
                    <a:pt x="7234" y="3494423"/>
                    <a:pt x="0" y="3388457"/>
                    <a:pt x="0" y="3283418"/>
                  </a:cubicBezTo>
                  <a:cubicBezTo>
                    <a:pt x="491" y="3076698"/>
                    <a:pt x="23418" y="2869978"/>
                    <a:pt x="68045" y="2666963"/>
                  </a:cubicBezTo>
                  <a:cubicBezTo>
                    <a:pt x="112550" y="2464064"/>
                    <a:pt x="180717" y="2265104"/>
                    <a:pt x="272546" y="2076334"/>
                  </a:cubicBezTo>
                  <a:cubicBezTo>
                    <a:pt x="457062" y="1698794"/>
                    <a:pt x="724457" y="1360978"/>
                    <a:pt x="1039300" y="1073307"/>
                  </a:cubicBezTo>
                  <a:cubicBezTo>
                    <a:pt x="1197090" y="929472"/>
                    <a:pt x="1367630" y="798259"/>
                    <a:pt x="1547733" y="680365"/>
                  </a:cubicBezTo>
                  <a:cubicBezTo>
                    <a:pt x="1728081" y="562587"/>
                    <a:pt x="1917870" y="457663"/>
                    <a:pt x="2115995" y="368373"/>
                  </a:cubicBezTo>
                  <a:cubicBezTo>
                    <a:pt x="2512737" y="191070"/>
                    <a:pt x="2939883" y="73870"/>
                    <a:pt x="3377451" y="24304"/>
                  </a:cubicBezTo>
                  <a:cubicBezTo>
                    <a:pt x="3486812" y="12086"/>
                    <a:pt x="3596971" y="4500"/>
                    <a:pt x="3707237" y="1489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EC18CE1F-9DF1-47AF-9E66-6CE348AC23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464911 h 6229400"/>
                <a:gd name="connsiteX4" fmla="*/ 5660063 w 5769111"/>
                <a:gd name="connsiteY4" fmla="*/ 1328105 h 6229400"/>
                <a:gd name="connsiteX5" fmla="*/ 4910471 w 5769111"/>
                <a:gd name="connsiteY5" fmla="*/ 781599 h 6229400"/>
                <a:gd name="connsiteX6" fmla="*/ 3882695 w 5769111"/>
                <a:gd name="connsiteY6" fmla="*/ 579048 h 6229400"/>
                <a:gd name="connsiteX7" fmla="*/ 2683153 w 5769111"/>
                <a:gd name="connsiteY7" fmla="*/ 797003 h 6229400"/>
                <a:gd name="connsiteX8" fmla="*/ 1617493 w 5769111"/>
                <a:gd name="connsiteY8" fmla="*/ 1395738 h 6229400"/>
                <a:gd name="connsiteX9" fmla="*/ 880408 w 5769111"/>
                <a:gd name="connsiteY9" fmla="*/ 2259099 h 6229400"/>
                <a:gd name="connsiteX10" fmla="*/ 613135 w 5769111"/>
                <a:gd name="connsiteY10" fmla="*/ 3263863 h 6229400"/>
                <a:gd name="connsiteX11" fmla="*/ 1055484 w 5769111"/>
                <a:gd name="connsiteY11" fmla="*/ 4196825 h 6229400"/>
                <a:gd name="connsiteX12" fmla="*/ 1278376 w 5769111"/>
                <a:gd name="connsiteY12" fmla="*/ 4492950 h 6229400"/>
                <a:gd name="connsiteX13" fmla="*/ 3369851 w 5769111"/>
                <a:gd name="connsiteY13" fmla="*/ 5650468 h 6229400"/>
                <a:gd name="connsiteX14" fmla="*/ 4957551 w 5769111"/>
                <a:gd name="connsiteY14" fmla="*/ 4938355 h 6229400"/>
                <a:gd name="connsiteX15" fmla="*/ 5150773 w 5769111"/>
                <a:gd name="connsiteY15" fmla="*/ 4796950 h 6229400"/>
                <a:gd name="connsiteX16" fmla="*/ 5747247 w 5769111"/>
                <a:gd name="connsiteY16" fmla="*/ 4338176 h 6229400"/>
                <a:gd name="connsiteX17" fmla="*/ 5769111 w 5769111"/>
                <a:gd name="connsiteY17" fmla="*/ 4318497 h 6229400"/>
                <a:gd name="connsiteX18" fmla="*/ 5769111 w 5769111"/>
                <a:gd name="connsiteY18" fmla="*/ 5074612 h 6229400"/>
                <a:gd name="connsiteX19" fmla="*/ 5636252 w 5769111"/>
                <a:gd name="connsiteY19" fmla="*/ 5174208 h 6229400"/>
                <a:gd name="connsiteX20" fmla="*/ 5334922 w 5769111"/>
                <a:gd name="connsiteY20" fmla="*/ 5394528 h 6229400"/>
                <a:gd name="connsiteX21" fmla="*/ 3369727 w 5769111"/>
                <a:gd name="connsiteY21" fmla="*/ 6229400 h 6229400"/>
                <a:gd name="connsiteX22" fmla="*/ 771046 w 5769111"/>
                <a:gd name="connsiteY22" fmla="*/ 4817913 h 6229400"/>
                <a:gd name="connsiteX23" fmla="*/ 0 w 5769111"/>
                <a:gd name="connsiteY23" fmla="*/ 3263748 h 6229400"/>
                <a:gd name="connsiteX24" fmla="*/ 3882695 w 5769111"/>
                <a:gd name="connsiteY24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464911"/>
                  </a:lnTo>
                  <a:lnTo>
                    <a:pt x="5660063" y="1328105"/>
                  </a:lnTo>
                  <a:cubicBezTo>
                    <a:pt x="5449800" y="1091506"/>
                    <a:pt x="5197607" y="907600"/>
                    <a:pt x="4910471" y="781599"/>
                  </a:cubicBezTo>
                  <a:cubicBezTo>
                    <a:pt x="4604088" y="647260"/>
                    <a:pt x="4258349" y="579048"/>
                    <a:pt x="3882695" y="579048"/>
                  </a:cubicBezTo>
                  <a:cubicBezTo>
                    <a:pt x="3484238" y="579048"/>
                    <a:pt x="3080631" y="652240"/>
                    <a:pt x="2683153" y="797003"/>
                  </a:cubicBezTo>
                  <a:cubicBezTo>
                    <a:pt x="2296098" y="937595"/>
                    <a:pt x="1927678" y="1144662"/>
                    <a:pt x="1617493" y="1395738"/>
                  </a:cubicBezTo>
                  <a:cubicBezTo>
                    <a:pt x="1301915" y="1651098"/>
                    <a:pt x="1053890" y="1941665"/>
                    <a:pt x="880408" y="2259099"/>
                  </a:cubicBezTo>
                  <a:cubicBezTo>
                    <a:pt x="703125" y="2583597"/>
                    <a:pt x="613135" y="2921645"/>
                    <a:pt x="613135" y="3263863"/>
                  </a:cubicBezTo>
                  <a:cubicBezTo>
                    <a:pt x="613135" y="3608512"/>
                    <a:pt x="756702" y="3809789"/>
                    <a:pt x="1055484" y="4196825"/>
                  </a:cubicBezTo>
                  <a:cubicBezTo>
                    <a:pt x="1127574" y="4290167"/>
                    <a:pt x="1202116" y="4386753"/>
                    <a:pt x="1278376" y="4492950"/>
                  </a:cubicBezTo>
                  <a:cubicBezTo>
                    <a:pt x="1861105" y="5304313"/>
                    <a:pt x="2486623" y="5650468"/>
                    <a:pt x="3369851" y="5650468"/>
                  </a:cubicBezTo>
                  <a:cubicBezTo>
                    <a:pt x="3949515" y="5650468"/>
                    <a:pt x="4374822" y="5368471"/>
                    <a:pt x="4957551" y="4938355"/>
                  </a:cubicBezTo>
                  <a:cubicBezTo>
                    <a:pt x="5022653" y="4890293"/>
                    <a:pt x="5087755" y="4842811"/>
                    <a:pt x="5150773" y="4796950"/>
                  </a:cubicBezTo>
                  <a:cubicBezTo>
                    <a:pt x="5364254" y="4641404"/>
                    <a:pt x="5570313" y="4491241"/>
                    <a:pt x="5747247" y="4338176"/>
                  </a:cubicBezTo>
                  <a:lnTo>
                    <a:pt x="5769111" y="4318497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BD26A8C-8D1D-41E6-A71E-FE9AC75F3F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10220" y="131729"/>
              <a:ext cx="5769111" cy="6229400"/>
            </a:xfrm>
            <a:custGeom>
              <a:avLst/>
              <a:gdLst>
                <a:gd name="connsiteX0" fmla="*/ 3882695 w 5769111"/>
                <a:gd name="connsiteY0" fmla="*/ 0 h 6229400"/>
                <a:gd name="connsiteX1" fmla="*/ 5691883 w 5769111"/>
                <a:gd name="connsiteY1" fmla="*/ 557381 h 6229400"/>
                <a:gd name="connsiteX2" fmla="*/ 5769111 w 5769111"/>
                <a:gd name="connsiteY2" fmla="*/ 620523 h 6229400"/>
                <a:gd name="connsiteX3" fmla="*/ 5769111 w 5769111"/>
                <a:gd name="connsiteY3" fmla="*/ 1675390 h 6229400"/>
                <a:gd name="connsiteX4" fmla="*/ 5711488 w 5769111"/>
                <a:gd name="connsiteY4" fmla="*/ 1585205 h 6229400"/>
                <a:gd name="connsiteX5" fmla="*/ 5566027 w 5769111"/>
                <a:gd name="connsiteY5" fmla="*/ 1402571 h 6229400"/>
                <a:gd name="connsiteX6" fmla="*/ 4858734 w 5769111"/>
                <a:gd name="connsiteY6" fmla="*/ 886639 h 6229400"/>
                <a:gd name="connsiteX7" fmla="*/ 3882695 w 5769111"/>
                <a:gd name="connsiteY7" fmla="*/ 694858 h 6229400"/>
                <a:gd name="connsiteX8" fmla="*/ 2727046 w 5769111"/>
                <a:gd name="connsiteY8" fmla="*/ 905053 h 6229400"/>
                <a:gd name="connsiteX9" fmla="*/ 1697186 w 5769111"/>
                <a:gd name="connsiteY9" fmla="*/ 1483638 h 6229400"/>
                <a:gd name="connsiteX10" fmla="*/ 989279 w 5769111"/>
                <a:gd name="connsiteY10" fmla="*/ 2312139 h 6229400"/>
                <a:gd name="connsiteX11" fmla="*/ 735615 w 5769111"/>
                <a:gd name="connsiteY11" fmla="*/ 3263863 h 6229400"/>
                <a:gd name="connsiteX12" fmla="*/ 1154424 w 5769111"/>
                <a:gd name="connsiteY12" fmla="*/ 4128614 h 6229400"/>
                <a:gd name="connsiteX13" fmla="*/ 1379768 w 5769111"/>
                <a:gd name="connsiteY13" fmla="*/ 4427981 h 6229400"/>
                <a:gd name="connsiteX14" fmla="*/ 2239456 w 5769111"/>
                <a:gd name="connsiteY14" fmla="*/ 5256947 h 6229400"/>
                <a:gd name="connsiteX15" fmla="*/ 3369727 w 5769111"/>
                <a:gd name="connsiteY15" fmla="*/ 5534658 h 6229400"/>
                <a:gd name="connsiteX16" fmla="*/ 4096760 w 5769111"/>
                <a:gd name="connsiteY16" fmla="*/ 5357817 h 6229400"/>
                <a:gd name="connsiteX17" fmla="*/ 4881905 w 5769111"/>
                <a:gd name="connsiteY17" fmla="*/ 4847212 h 6229400"/>
                <a:gd name="connsiteX18" fmla="*/ 5075739 w 5769111"/>
                <a:gd name="connsiteY18" fmla="*/ 4705346 h 6229400"/>
                <a:gd name="connsiteX19" fmla="*/ 5759930 w 5769111"/>
                <a:gd name="connsiteY19" fmla="*/ 4166809 h 6229400"/>
                <a:gd name="connsiteX20" fmla="*/ 5769111 w 5769111"/>
                <a:gd name="connsiteY20" fmla="*/ 4157764 h 6229400"/>
                <a:gd name="connsiteX21" fmla="*/ 5769111 w 5769111"/>
                <a:gd name="connsiteY21" fmla="*/ 5074612 h 6229400"/>
                <a:gd name="connsiteX22" fmla="*/ 5636252 w 5769111"/>
                <a:gd name="connsiteY22" fmla="*/ 5174208 h 6229400"/>
                <a:gd name="connsiteX23" fmla="*/ 5334922 w 5769111"/>
                <a:gd name="connsiteY23" fmla="*/ 5394528 h 6229400"/>
                <a:gd name="connsiteX24" fmla="*/ 3369727 w 5769111"/>
                <a:gd name="connsiteY24" fmla="*/ 6229400 h 6229400"/>
                <a:gd name="connsiteX25" fmla="*/ 771046 w 5769111"/>
                <a:gd name="connsiteY25" fmla="*/ 4817913 h 6229400"/>
                <a:gd name="connsiteX26" fmla="*/ 0 w 5769111"/>
                <a:gd name="connsiteY26" fmla="*/ 3263748 h 6229400"/>
                <a:gd name="connsiteX27" fmla="*/ 3882695 w 5769111"/>
                <a:gd name="connsiteY27" fmla="*/ 0 h 6229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5769111" h="6229400">
                  <a:moveTo>
                    <a:pt x="3882695" y="0"/>
                  </a:moveTo>
                  <a:cubicBezTo>
                    <a:pt x="4601253" y="0"/>
                    <a:pt x="5210727" y="205477"/>
                    <a:pt x="5691883" y="557381"/>
                  </a:cubicBezTo>
                  <a:lnTo>
                    <a:pt x="5769111" y="620523"/>
                  </a:lnTo>
                  <a:lnTo>
                    <a:pt x="5769111" y="1675390"/>
                  </a:lnTo>
                  <a:lnTo>
                    <a:pt x="5711488" y="1585205"/>
                  </a:lnTo>
                  <a:cubicBezTo>
                    <a:pt x="5665942" y="1521390"/>
                    <a:pt x="5617428" y="1460432"/>
                    <a:pt x="5566027" y="1402571"/>
                  </a:cubicBezTo>
                  <a:cubicBezTo>
                    <a:pt x="5367411" y="1179058"/>
                    <a:pt x="5129563" y="1005460"/>
                    <a:pt x="4858734" y="886639"/>
                  </a:cubicBezTo>
                  <a:cubicBezTo>
                    <a:pt x="4568779" y="759363"/>
                    <a:pt x="4240327" y="694858"/>
                    <a:pt x="3882695" y="694858"/>
                  </a:cubicBezTo>
                  <a:cubicBezTo>
                    <a:pt x="3504835" y="694858"/>
                    <a:pt x="3105151" y="767471"/>
                    <a:pt x="2727046" y="905053"/>
                  </a:cubicBezTo>
                  <a:cubicBezTo>
                    <a:pt x="2352985" y="1041013"/>
                    <a:pt x="1996826" y="1241132"/>
                    <a:pt x="1697186" y="1483638"/>
                  </a:cubicBezTo>
                  <a:cubicBezTo>
                    <a:pt x="1397913" y="1725796"/>
                    <a:pt x="1153199" y="2012308"/>
                    <a:pt x="989279" y="2312139"/>
                  </a:cubicBezTo>
                  <a:cubicBezTo>
                    <a:pt x="820946" y="2620077"/>
                    <a:pt x="735615" y="2940290"/>
                    <a:pt x="735615" y="3263863"/>
                  </a:cubicBezTo>
                  <a:cubicBezTo>
                    <a:pt x="735615" y="3573074"/>
                    <a:pt x="863980" y="3752464"/>
                    <a:pt x="1154424" y="4128614"/>
                  </a:cubicBezTo>
                  <a:cubicBezTo>
                    <a:pt x="1227127" y="4222767"/>
                    <a:pt x="1302282" y="4320162"/>
                    <a:pt x="1379768" y="4427981"/>
                  </a:cubicBezTo>
                  <a:cubicBezTo>
                    <a:pt x="1653784" y="4809458"/>
                    <a:pt x="1934912" y="5080685"/>
                    <a:pt x="2239456" y="5256947"/>
                  </a:cubicBezTo>
                  <a:cubicBezTo>
                    <a:pt x="2562268" y="5443863"/>
                    <a:pt x="2932037" y="5534658"/>
                    <a:pt x="3369727" y="5534658"/>
                  </a:cubicBezTo>
                  <a:cubicBezTo>
                    <a:pt x="3618120" y="5534658"/>
                    <a:pt x="3849103" y="5478491"/>
                    <a:pt x="4096760" y="5357817"/>
                  </a:cubicBezTo>
                  <a:cubicBezTo>
                    <a:pt x="4351037" y="5233901"/>
                    <a:pt x="4602740" y="5053238"/>
                    <a:pt x="4881905" y="4847212"/>
                  </a:cubicBezTo>
                  <a:cubicBezTo>
                    <a:pt x="4947375" y="4798920"/>
                    <a:pt x="5012599" y="4751322"/>
                    <a:pt x="5075739" y="4705346"/>
                  </a:cubicBezTo>
                  <a:cubicBezTo>
                    <a:pt x="5327320" y="4521990"/>
                    <a:pt x="5568418" y="4346256"/>
                    <a:pt x="5759930" y="4166809"/>
                  </a:cubicBezTo>
                  <a:lnTo>
                    <a:pt x="5769111" y="4157764"/>
                  </a:lnTo>
                  <a:lnTo>
                    <a:pt x="5769111" y="5074612"/>
                  </a:lnTo>
                  <a:lnTo>
                    <a:pt x="5636252" y="5174208"/>
                  </a:lnTo>
                  <a:cubicBezTo>
                    <a:pt x="5537051" y="5246835"/>
                    <a:pt x="5436100" y="5319845"/>
                    <a:pt x="5334922" y="5394528"/>
                  </a:cubicBezTo>
                  <a:cubicBezTo>
                    <a:pt x="4745327" y="5829741"/>
                    <a:pt x="4177309" y="6229400"/>
                    <a:pt x="3369727" y="6229400"/>
                  </a:cubicBezTo>
                  <a:cubicBezTo>
                    <a:pt x="2172147" y="6229400"/>
                    <a:pt x="1394603" y="5686137"/>
                    <a:pt x="771046" y="4817913"/>
                  </a:cubicBezTo>
                  <a:cubicBezTo>
                    <a:pt x="396864" y="4297000"/>
                    <a:pt x="0" y="3939728"/>
                    <a:pt x="0" y="3263748"/>
                  </a:cubicBezTo>
                  <a:cubicBezTo>
                    <a:pt x="0" y="1461170"/>
                    <a:pt x="1955141" y="0"/>
                    <a:pt x="3882695" y="0"/>
                  </a:cubicBezTo>
                  <a:close/>
                </a:path>
              </a:pathLst>
            </a:custGeom>
            <a:gradFill>
              <a:gsLst>
                <a:gs pos="2000">
                  <a:schemeClr val="bg1">
                    <a:alpha val="10000"/>
                  </a:schemeClr>
                </a:gs>
                <a:gs pos="16000">
                  <a:schemeClr val="accent6">
                    <a:alpha val="10000"/>
                  </a:schemeClr>
                </a:gs>
                <a:gs pos="100000">
                  <a:schemeClr val="bg1">
                    <a:alpha val="10000"/>
                  </a:schemeClr>
                </a:gs>
                <a:gs pos="85000">
                  <a:schemeClr val="accent1">
                    <a:alpha val="10000"/>
                  </a:schemeClr>
                </a:gs>
              </a:gsLst>
              <a:lin ang="12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8" name="Graphic 7" descr="Head with Gears">
            <a:extLst>
              <a:ext uri="{FF2B5EF4-FFF2-40B4-BE49-F238E27FC236}">
                <a16:creationId xmlns:a16="http://schemas.microsoft.com/office/drawing/2014/main" id="{A70BFC92-0B46-B601-6E10-7A286FB3F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8121726" y="1629089"/>
            <a:ext cx="3620021" cy="3620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8259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907EF6B7-1338-4443-8C46-6A318D952DF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DAAE4CDD-124C-4DCF-9584-B6033B545D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0"/>
            <a:ext cx="4167271" cy="6858000"/>
          </a:xfrm>
          <a:custGeom>
            <a:avLst/>
            <a:gdLst>
              <a:gd name="connsiteX0" fmla="*/ 0 w 4167271"/>
              <a:gd name="connsiteY0" fmla="*/ 0 h 6858000"/>
              <a:gd name="connsiteX1" fmla="*/ 2259550 w 4167271"/>
              <a:gd name="connsiteY1" fmla="*/ 0 h 6858000"/>
              <a:gd name="connsiteX2" fmla="*/ 2387803 w 4167271"/>
              <a:gd name="connsiteY2" fmla="*/ 82222 h 6858000"/>
              <a:gd name="connsiteX3" fmla="*/ 4167271 w 4167271"/>
              <a:gd name="connsiteY3" fmla="*/ 3429000 h 6858000"/>
              <a:gd name="connsiteX4" fmla="*/ 2387803 w 4167271"/>
              <a:gd name="connsiteY4" fmla="*/ 6775779 h 6858000"/>
              <a:gd name="connsiteX5" fmla="*/ 2259550 w 4167271"/>
              <a:gd name="connsiteY5" fmla="*/ 6858000 h 6858000"/>
              <a:gd name="connsiteX6" fmla="*/ 0 w 4167271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167271" h="6858000">
                <a:moveTo>
                  <a:pt x="0" y="0"/>
                </a:moveTo>
                <a:lnTo>
                  <a:pt x="2259550" y="0"/>
                </a:lnTo>
                <a:lnTo>
                  <a:pt x="2387803" y="82222"/>
                </a:lnTo>
                <a:cubicBezTo>
                  <a:pt x="3461407" y="807534"/>
                  <a:pt x="4167271" y="2035835"/>
                  <a:pt x="4167271" y="3429000"/>
                </a:cubicBezTo>
                <a:cubicBezTo>
                  <a:pt x="4167271" y="4822165"/>
                  <a:pt x="3461407" y="6050467"/>
                  <a:pt x="2387803" y="6775779"/>
                </a:cubicBezTo>
                <a:lnTo>
                  <a:pt x="2259550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97EA266-B1C2-0876-AA91-507E9EC804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6834" y="1153572"/>
            <a:ext cx="3200400" cy="44611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What I’m Reading Now</a:t>
            </a:r>
          </a:p>
        </p:txBody>
      </p:sp>
      <p:sp>
        <p:nvSpPr>
          <p:cNvPr id="12" name="Arc 11">
            <a:extLst>
              <a:ext uri="{FF2B5EF4-FFF2-40B4-BE49-F238E27FC236}">
                <a16:creationId xmlns:a16="http://schemas.microsoft.com/office/drawing/2014/main" id="{081E4A58-353D-44AE-B2FC-2A74E2E400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7550402" y="2455479"/>
            <a:ext cx="4083433" cy="4083433"/>
          </a:xfrm>
          <a:prstGeom prst="arc">
            <a:avLst/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019480-D9E0-43FE-0EE4-A7F529DE5823}"/>
              </a:ext>
            </a:extLst>
          </p:cNvPr>
          <p:cNvSpPr txBox="1"/>
          <p:nvPr/>
        </p:nvSpPr>
        <p:spPr>
          <a:xfrm>
            <a:off x="4447308" y="591344"/>
            <a:ext cx="6906491" cy="558561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Valuation</a:t>
            </a:r>
            <a:r>
              <a:rPr lang="en-US" dirty="0"/>
              <a:t>, McKinsey and Co, </a:t>
            </a:r>
            <a:r>
              <a:rPr lang="en-US" dirty="0">
                <a:hlinkClick r:id="rId2"/>
              </a:rPr>
              <a:t>https://www.mckinsey.com/business-functions/strategy-and-corporate-finance/our-insights/valuation-measuring-and-managing-the-value-of-companies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How to write a business use case, </a:t>
            </a:r>
            <a:r>
              <a:rPr lang="en-US" dirty="0">
                <a:hlinkClick r:id="rId3"/>
              </a:rPr>
              <a:t>https://www.wrike.com/blog/what-is-a-use-case/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i="1" dirty="0"/>
              <a:t>Prediction Machines: The Simple Economics of Artificial Intelligence</a:t>
            </a:r>
            <a:r>
              <a:rPr lang="en-US" dirty="0"/>
              <a:t>, </a:t>
            </a:r>
            <a:r>
              <a:rPr lang="en-US" dirty="0">
                <a:hlinkClick r:id="rId4"/>
              </a:rPr>
              <a:t>https://www.goodreads.com/book/show/36484703-prediction-machines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Vin </a:t>
            </a:r>
            <a:r>
              <a:rPr lang="en-US"/>
              <a:t>Vashishta</a:t>
            </a:r>
            <a:r>
              <a:rPr lang="en-US" dirty="0"/>
              <a:t> High ROI Data Science </a:t>
            </a:r>
            <a:r>
              <a:rPr lang="en-US"/>
              <a:t>Substack</a:t>
            </a:r>
            <a:r>
              <a:rPr lang="en-US" dirty="0"/>
              <a:t>, </a:t>
            </a:r>
            <a:r>
              <a:rPr lang="en-US" dirty="0">
                <a:hlinkClick r:id="rId5"/>
              </a:rPr>
              <a:t>https://www.linkedin.com/in/vineetvashishta/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Chad Sanderson Data Products </a:t>
            </a:r>
            <a:r>
              <a:rPr lang="en-US"/>
              <a:t>Substack</a:t>
            </a:r>
            <a:r>
              <a:rPr lang="en-US" dirty="0"/>
              <a:t>, </a:t>
            </a:r>
            <a:r>
              <a:rPr lang="en-US" dirty="0">
                <a:hlinkClick r:id="rId6"/>
              </a:rPr>
              <a:t>https://dataproducts.substack.com/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Scott Galloway, Pivot and </a:t>
            </a:r>
            <a:r>
              <a:rPr lang="en-US"/>
              <a:t>ProfG</a:t>
            </a:r>
            <a:r>
              <a:rPr lang="en-US" dirty="0"/>
              <a:t> Podcasts, </a:t>
            </a:r>
            <a:r>
              <a:rPr lang="en-US" dirty="0">
                <a:hlinkClick r:id="rId7"/>
              </a:rPr>
              <a:t>https://podcasts.apple.com/us/podcast/pivot/id1073226719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dirty="0"/>
              <a:t>Python Black, PEP8 formatter, https://</a:t>
            </a:r>
            <a:r>
              <a:rPr lang="en-US"/>
              <a:t>black.readthedocs.io</a:t>
            </a:r>
            <a:r>
              <a:rPr lang="en-US" dirty="0"/>
              <a:t>/</a:t>
            </a:r>
            <a:r>
              <a:rPr lang="en-US"/>
              <a:t>en</a:t>
            </a:r>
            <a:r>
              <a:rPr lang="en-US" dirty="0"/>
              <a:t>/stable/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/>
              <a:t>Dagster</a:t>
            </a:r>
            <a:r>
              <a:rPr lang="en-US" dirty="0"/>
              <a:t> Orchestration Platform, https://</a:t>
            </a:r>
            <a:r>
              <a:rPr lang="en-US"/>
              <a:t>dagster.io</a:t>
            </a:r>
            <a:r>
              <a:rPr lang="en-US" dirty="0"/>
              <a:t>/</a:t>
            </a:r>
            <a:endParaRPr lang="en-US"/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0992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4522B21E-B2B9-4C72-9A71-C87EFD1374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73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B7D2A2-F448-44D4-938C-DC84CBCB3B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"/>
            <a:ext cx="12192000" cy="441258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71AEA07-1E14-44B4-8E55-64EF049CD6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6464" y="551962"/>
            <a:ext cx="10999072" cy="4618549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139700" dist="127000" dir="5400000" algn="t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48A76B-2FB6-BD13-5321-6D410492C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0" y="1293338"/>
            <a:ext cx="9144000" cy="3274592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“According to the Harvard Business Review, the biggest obstacles to creating data-based businesses aren’t technical; they’re cultural,</a:t>
            </a:r>
            <a:r>
              <a:rPr lang="en-US" sz="45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 a kind of mindset</a:t>
            </a:r>
            <a:r>
              <a:rPr lang="en-US" sz="45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.”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7C8EA93-3210-4C62-99E9-153C275E3A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596464" y="6354708"/>
            <a:ext cx="11000232" cy="0"/>
          </a:xfrm>
          <a:prstGeom prst="line">
            <a:avLst/>
          </a:prstGeom>
          <a:ln w="1016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31B44767-5D0E-B04E-C7D7-A679124BE535}"/>
              </a:ext>
            </a:extLst>
          </p:cNvPr>
          <p:cNvSpPr txBox="1"/>
          <p:nvPr/>
        </p:nvSpPr>
        <p:spPr>
          <a:xfrm>
            <a:off x="5614331" y="5911887"/>
            <a:ext cx="59812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i="1" dirty="0"/>
              <a:t>https://</a:t>
            </a:r>
            <a:r>
              <a:rPr lang="en-US" sz="1100" i="1" dirty="0" err="1"/>
              <a:t>www.linkedin.com</a:t>
            </a:r>
            <a:r>
              <a:rPr lang="en-US" sz="1100" i="1" dirty="0"/>
              <a:t>/pulse/data-science-mindset-6-principles-build-healthy-total-data-science/</a:t>
            </a:r>
          </a:p>
        </p:txBody>
      </p:sp>
    </p:spTree>
    <p:extLst>
      <p:ext uri="{BB962C8B-B14F-4D97-AF65-F5344CB8AC3E}">
        <p14:creationId xmlns:p14="http://schemas.microsoft.com/office/powerpoint/2010/main" val="12909546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42285737-90EE-47DC-AC80-8AE156B119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-1" y="-1"/>
            <a:ext cx="4403709" cy="6858001"/>
          </a:xfrm>
          <a:custGeom>
            <a:avLst/>
            <a:gdLst>
              <a:gd name="connsiteX0" fmla="*/ 3223890 w 4403709"/>
              <a:gd name="connsiteY0" fmla="*/ 6858001 h 6858001"/>
              <a:gd name="connsiteX1" fmla="*/ 4101908 w 4403709"/>
              <a:gd name="connsiteY1" fmla="*/ 6858001 h 6858001"/>
              <a:gd name="connsiteX2" fmla="*/ 3254950 w 4403709"/>
              <a:gd name="connsiteY2" fmla="*/ 1599356 h 6858001"/>
              <a:gd name="connsiteX3" fmla="*/ 3254950 w 4403709"/>
              <a:gd name="connsiteY3" fmla="*/ 1594062 h 6858001"/>
              <a:gd name="connsiteX4" fmla="*/ 4403709 w 4403709"/>
              <a:gd name="connsiteY4" fmla="*/ 0 h 6858001"/>
              <a:gd name="connsiteX5" fmla="*/ 3254950 w 4403709"/>
              <a:gd name="connsiteY5" fmla="*/ 0 h 6858001"/>
              <a:gd name="connsiteX6" fmla="*/ 2903520 w 4403709"/>
              <a:gd name="connsiteY6" fmla="*/ 0 h 6858001"/>
              <a:gd name="connsiteX7" fmla="*/ 0 w 4403709"/>
              <a:gd name="connsiteY7" fmla="*/ 0 h 6858001"/>
              <a:gd name="connsiteX8" fmla="*/ 0 w 4403709"/>
              <a:gd name="connsiteY8" fmla="*/ 6858000 h 6858001"/>
              <a:gd name="connsiteX9" fmla="*/ 3223890 w 4403709"/>
              <a:gd name="connsiteY9" fmla="*/ 6858000 h 68580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4403709" h="6858001">
                <a:moveTo>
                  <a:pt x="3223890" y="6858001"/>
                </a:moveTo>
                <a:lnTo>
                  <a:pt x="4101908" y="6858001"/>
                </a:lnTo>
                <a:lnTo>
                  <a:pt x="3254950" y="1599356"/>
                </a:lnTo>
                <a:lnTo>
                  <a:pt x="3254950" y="1594062"/>
                </a:lnTo>
                <a:lnTo>
                  <a:pt x="4403709" y="0"/>
                </a:lnTo>
                <a:lnTo>
                  <a:pt x="3254950" y="0"/>
                </a:lnTo>
                <a:lnTo>
                  <a:pt x="2903520" y="0"/>
                </a:lnTo>
                <a:lnTo>
                  <a:pt x="0" y="0"/>
                </a:lnTo>
                <a:lnTo>
                  <a:pt x="0" y="6858000"/>
                </a:lnTo>
                <a:lnTo>
                  <a:pt x="3223890" y="685800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002">
            <a:schemeClr val="dk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B57BDC17-F1B3-455F-BBF1-680AA1F25C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15292" y="0"/>
            <a:ext cx="2436813" cy="6858001"/>
            <a:chOff x="1320800" y="0"/>
            <a:chExt cx="2436813" cy="6858001"/>
          </a:xfrm>
        </p:grpSpPr>
        <p:sp>
          <p:nvSpPr>
            <p:cNvPr id="13" name="Freeform 6">
              <a:extLst>
                <a:ext uri="{FF2B5EF4-FFF2-40B4-BE49-F238E27FC236}">
                  <a16:creationId xmlns:a16="http://schemas.microsoft.com/office/drawing/2014/main" id="{64E2FA9A-FEF7-4501-B0EB-5E45EDD217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0"/>
              <a:ext cx="1122363" cy="5329238"/>
            </a:xfrm>
            <a:custGeom>
              <a:avLst/>
              <a:gdLst/>
              <a:ahLst/>
              <a:cxnLst/>
              <a:rect l="0" t="0" r="r" b="b"/>
              <a:pathLst>
                <a:path w="707" h="3357">
                  <a:moveTo>
                    <a:pt x="0" y="3330"/>
                  </a:moveTo>
                  <a:lnTo>
                    <a:pt x="156" y="3357"/>
                  </a:lnTo>
                  <a:lnTo>
                    <a:pt x="707" y="0"/>
                  </a:lnTo>
                  <a:lnTo>
                    <a:pt x="547" y="0"/>
                  </a:lnTo>
                  <a:lnTo>
                    <a:pt x="0" y="333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  <p:sp>
          <p:nvSpPr>
            <p:cNvPr id="14" name="Freeform 7">
              <a:extLst>
                <a:ext uri="{FF2B5EF4-FFF2-40B4-BE49-F238E27FC236}">
                  <a16:creationId xmlns:a16="http://schemas.microsoft.com/office/drawing/2014/main" id="{BC38192B-B4CB-47D4-A3B1-10010247F1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0"/>
              <a:ext cx="1117600" cy="5276850"/>
            </a:xfrm>
            <a:custGeom>
              <a:avLst/>
              <a:gdLst/>
              <a:ahLst/>
              <a:cxnLst/>
              <a:rect l="0" t="0" r="r" b="b"/>
              <a:pathLst>
                <a:path w="704" h="3324">
                  <a:moveTo>
                    <a:pt x="704" y="0"/>
                  </a:moveTo>
                  <a:lnTo>
                    <a:pt x="545" y="0"/>
                  </a:lnTo>
                  <a:lnTo>
                    <a:pt x="0" y="3300"/>
                  </a:lnTo>
                  <a:lnTo>
                    <a:pt x="157" y="3324"/>
                  </a:lnTo>
                  <a:lnTo>
                    <a:pt x="704" y="0"/>
                  </a:lnTo>
                  <a:close/>
                </a:path>
              </a:pathLst>
            </a:custGeom>
            <a:solidFill>
              <a:srgbClr val="595959"/>
            </a:solidFill>
            <a:ln>
              <a:noFill/>
            </a:ln>
          </p:spPr>
        </p:sp>
        <p:sp>
          <p:nvSpPr>
            <p:cNvPr id="15" name="Freeform 8">
              <a:extLst>
                <a:ext uri="{FF2B5EF4-FFF2-40B4-BE49-F238E27FC236}">
                  <a16:creationId xmlns:a16="http://schemas.microsoft.com/office/drawing/2014/main" id="{96330E33-E171-4B0F-82B5-AF7230399B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228725" cy="1619250"/>
            </a:xfrm>
            <a:custGeom>
              <a:avLst/>
              <a:gdLst/>
              <a:ahLst/>
              <a:cxnLst/>
              <a:rect l="0" t="0" r="r" b="b"/>
              <a:pathLst>
                <a:path w="774" h="1020">
                  <a:moveTo>
                    <a:pt x="0" y="0"/>
                  </a:moveTo>
                  <a:lnTo>
                    <a:pt x="740" y="1020"/>
                  </a:lnTo>
                  <a:lnTo>
                    <a:pt x="774" y="10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62626"/>
            </a:solidFill>
            <a:ln>
              <a:noFill/>
            </a:ln>
          </p:spPr>
        </p:sp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332B1723-69BF-42D7-B757-0FA059E152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91138"/>
              <a:ext cx="1495425" cy="1566863"/>
            </a:xfrm>
            <a:custGeom>
              <a:avLst/>
              <a:gdLst/>
              <a:ahLst/>
              <a:cxnLst/>
              <a:rect l="0" t="0" r="r" b="b"/>
              <a:pathLst>
                <a:path w="942" h="987">
                  <a:moveTo>
                    <a:pt x="0" y="0"/>
                  </a:moveTo>
                  <a:lnTo>
                    <a:pt x="909" y="987"/>
                  </a:lnTo>
                  <a:lnTo>
                    <a:pt x="942" y="98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50000"/>
              </a:schemeClr>
            </a:solidFill>
            <a:ln>
              <a:noFill/>
            </a:ln>
          </p:spPr>
        </p:sp>
        <p:sp>
          <p:nvSpPr>
            <p:cNvPr id="17" name="Freeform 10">
              <a:extLst>
                <a:ext uri="{FF2B5EF4-FFF2-40B4-BE49-F238E27FC236}">
                  <a16:creationId xmlns:a16="http://schemas.microsoft.com/office/drawing/2014/main" id="{F115D62D-1E96-48D1-A78D-D370A0BFB9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627188" y="5286375"/>
              <a:ext cx="2130425" cy="1571625"/>
            </a:xfrm>
            <a:custGeom>
              <a:avLst/>
              <a:gdLst/>
              <a:ahLst/>
              <a:cxnLst/>
              <a:rect l="0" t="0" r="r" b="b"/>
              <a:pathLst>
                <a:path w="1342" h="990">
                  <a:moveTo>
                    <a:pt x="0" y="3"/>
                  </a:moveTo>
                  <a:lnTo>
                    <a:pt x="942" y="990"/>
                  </a:lnTo>
                  <a:lnTo>
                    <a:pt x="1342" y="990"/>
                  </a:lnTo>
                  <a:lnTo>
                    <a:pt x="156" y="27"/>
                  </a:lnTo>
                  <a:lnTo>
                    <a:pt x="0" y="0"/>
                  </a:lnTo>
                  <a:lnTo>
                    <a:pt x="0" y="3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</p:sp>
        <p:sp>
          <p:nvSpPr>
            <p:cNvPr id="18" name="Freeform 11">
              <a:extLst>
                <a:ext uri="{FF2B5EF4-FFF2-40B4-BE49-F238E27FC236}">
                  <a16:creationId xmlns:a16="http://schemas.microsoft.com/office/drawing/2014/main" id="{91C2876A-169D-4822-A766-C00578C88B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20800" y="5238750"/>
              <a:ext cx="1695450" cy="1619250"/>
            </a:xfrm>
            <a:custGeom>
              <a:avLst/>
              <a:gdLst/>
              <a:ahLst/>
              <a:cxnLst/>
              <a:rect l="0" t="0" r="r" b="b"/>
              <a:pathLst>
                <a:path w="1068" h="1020">
                  <a:moveTo>
                    <a:pt x="1068" y="1020"/>
                  </a:moveTo>
                  <a:lnTo>
                    <a:pt x="184" y="60"/>
                  </a:lnTo>
                  <a:lnTo>
                    <a:pt x="154" y="27"/>
                  </a:lnTo>
                  <a:lnTo>
                    <a:pt x="157" y="27"/>
                  </a:lnTo>
                  <a:lnTo>
                    <a:pt x="157" y="24"/>
                  </a:lnTo>
                  <a:lnTo>
                    <a:pt x="154" y="24"/>
                  </a:lnTo>
                  <a:lnTo>
                    <a:pt x="0" y="0"/>
                  </a:lnTo>
                  <a:lnTo>
                    <a:pt x="0" y="0"/>
                  </a:lnTo>
                  <a:lnTo>
                    <a:pt x="774" y="1020"/>
                  </a:lnTo>
                  <a:lnTo>
                    <a:pt x="1068" y="1020"/>
                  </a:lnTo>
                  <a:close/>
                </a:path>
              </a:pathLst>
            </a:custGeom>
            <a:solidFill>
              <a:srgbClr val="404040"/>
            </a:solidFill>
            <a:ln>
              <a:noFill/>
            </a:ln>
          </p:spPr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9370F557-C863-77BC-99E7-F125262143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5020" y="685800"/>
            <a:ext cx="2780271" cy="51054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Kick-off Case Study</a:t>
            </a:r>
          </a:p>
        </p:txBody>
      </p:sp>
      <p:graphicFrame>
        <p:nvGraphicFramePr>
          <p:cNvPr id="5" name="TextBox 2">
            <a:extLst>
              <a:ext uri="{FF2B5EF4-FFF2-40B4-BE49-F238E27FC236}">
                <a16:creationId xmlns:a16="http://schemas.microsoft.com/office/drawing/2014/main" id="{D27DB3CE-2136-9D1E-2D41-958D6784D59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760282187"/>
              </p:ext>
            </p:extLst>
          </p:nvPr>
        </p:nvGraphicFramePr>
        <p:xfrm>
          <a:off x="5010150" y="685800"/>
          <a:ext cx="6492875" cy="5105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6119581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2E614F1C-2D93-42D0-B229-76819944992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7403089" y="0"/>
            <a:ext cx="4788912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F14916-F6BB-9437-C48C-3F0262635D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174735" y="640081"/>
            <a:ext cx="3377183" cy="3708895"/>
          </a:xfrm>
          <a:noFill/>
        </p:spPr>
        <p:txBody>
          <a:bodyPr>
            <a:normAutofit/>
          </a:bodyPr>
          <a:lstStyle/>
          <a:p>
            <a:pPr algn="l"/>
            <a:r>
              <a:rPr lang="en-US" sz="4400" dirty="0">
                <a:solidFill>
                  <a:schemeClr val="bg1"/>
                </a:solidFill>
              </a:rPr>
              <a:t>Innovation vs. Immediacy</a:t>
            </a:r>
          </a:p>
        </p:txBody>
      </p:sp>
      <p:pic>
        <p:nvPicPr>
          <p:cNvPr id="6" name="Picture 5" descr="Blue circuit board">
            <a:extLst>
              <a:ext uri="{FF2B5EF4-FFF2-40B4-BE49-F238E27FC236}">
                <a16:creationId xmlns:a16="http://schemas.microsoft.com/office/drawing/2014/main" id="{48F1ACAE-241D-3593-2694-4B3FEC9A931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923" r="5740" b="-1"/>
          <a:stretch/>
        </p:blipFill>
        <p:spPr>
          <a:xfrm>
            <a:off x="20" y="10"/>
            <a:ext cx="7534636" cy="68579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924E0F3-6A8E-74F9-79D9-5C404D09E14F}"/>
              </a:ext>
            </a:extLst>
          </p:cNvPr>
          <p:cNvSpPr txBox="1"/>
          <p:nvPr/>
        </p:nvSpPr>
        <p:spPr>
          <a:xfrm>
            <a:off x="9797545" y="6217919"/>
            <a:ext cx="18763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>
                <a:solidFill>
                  <a:schemeClr val="bg1"/>
                </a:solidFill>
              </a:rPr>
              <a:t>Vin </a:t>
            </a:r>
            <a:r>
              <a:rPr lang="en-US" i="1" dirty="0" err="1">
                <a:solidFill>
                  <a:schemeClr val="bg1"/>
                </a:solidFill>
              </a:rPr>
              <a:t>Vashishta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79783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76EFD3D9-44F0-4267-BCC1-1613E79D82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6">
            <a:extLst>
              <a:ext uri="{FF2B5EF4-FFF2-40B4-BE49-F238E27FC236}">
                <a16:creationId xmlns:a16="http://schemas.microsoft.com/office/drawing/2014/main" id="{A779A851-95D6-41AF-937A-B0E4B7F6FA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2164" y="900814"/>
            <a:ext cx="759618" cy="5710965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7">
            <a:extLst>
              <a:ext uri="{FF2B5EF4-FFF2-40B4-BE49-F238E27FC236}">
                <a16:creationId xmlns:a16="http://schemas.microsoft.com/office/drawing/2014/main" id="{953FB2E7-B6CB-429C-81EB-D9516D6D5C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144437" y="633165"/>
            <a:ext cx="482654" cy="5521414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: Shape 30">
            <a:extLst>
              <a:ext uri="{FF2B5EF4-FFF2-40B4-BE49-F238E27FC236}">
                <a16:creationId xmlns:a16="http://schemas.microsoft.com/office/drawing/2014/main" id="{2EC40DB1-B719-4A13-9A4D-0966B4B278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34621" y="636723"/>
            <a:ext cx="4000062" cy="5257799"/>
          </a:xfrm>
          <a:custGeom>
            <a:avLst/>
            <a:gdLst>
              <a:gd name="connsiteX0" fmla="*/ 0 w 4634682"/>
              <a:gd name="connsiteY0" fmla="*/ 0 h 5257799"/>
              <a:gd name="connsiteX1" fmla="*/ 4634682 w 4634682"/>
              <a:gd name="connsiteY1" fmla="*/ 0 h 5257799"/>
              <a:gd name="connsiteX2" fmla="*/ 4634682 w 4634682"/>
              <a:gd name="connsiteY2" fmla="*/ 5257799 h 5257799"/>
              <a:gd name="connsiteX3" fmla="*/ 0 w 4634682"/>
              <a:gd name="connsiteY3" fmla="*/ 5257799 h 52577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4682" h="5257799">
                <a:moveTo>
                  <a:pt x="0" y="0"/>
                </a:moveTo>
                <a:lnTo>
                  <a:pt x="4634682" y="0"/>
                </a:lnTo>
                <a:lnTo>
                  <a:pt x="4634682" y="5257799"/>
                </a:lnTo>
                <a:lnTo>
                  <a:pt x="0" y="5257799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C49949-D666-5D60-898A-D5A47B5E83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4872" y="982272"/>
            <a:ext cx="3388419" cy="456097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0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The story of the non-pragmatic data scientist….</a:t>
            </a:r>
          </a:p>
        </p:txBody>
      </p:sp>
      <p:sp>
        <p:nvSpPr>
          <p:cNvPr id="33" name="Rectangle 8">
            <a:extLst>
              <a:ext uri="{FF2B5EF4-FFF2-40B4-BE49-F238E27FC236}">
                <a16:creationId xmlns:a16="http://schemas.microsoft.com/office/drawing/2014/main" id="{82211336-CFF3-412D-868A-6679C1004C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4901782" y="1352302"/>
            <a:ext cx="6655597" cy="525164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A014E85-D198-E83F-DD29-08B774319247}"/>
              </a:ext>
            </a:extLst>
          </p:cNvPr>
          <p:cNvSpPr txBox="1"/>
          <p:nvPr/>
        </p:nvSpPr>
        <p:spPr>
          <a:xfrm>
            <a:off x="5221862" y="1719618"/>
            <a:ext cx="5948831" cy="43346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Long lead time to implement a business solution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Solution is too complex/inexplicable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Solution ignores precedence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>
                <a:solidFill>
                  <a:srgbClr val="FEFFFF"/>
                </a:solidFill>
              </a:rPr>
              <a:t>Solution needs significant amount of production capabilities to scale/deploy</a:t>
            </a: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rgbClr val="FEFFFF"/>
              </a:solidFill>
            </a:endParaRPr>
          </a:p>
          <a:p>
            <a:pPr marL="285750" indent="-228600">
              <a:lnSpc>
                <a:spcPct val="9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>
              <a:solidFill>
                <a:srgbClr val="FE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73734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C4E4288A-DFC8-40A2-90E5-70E851A933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9AD93FD3-7DF2-4DC8-BD55-8B2EB5F63F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2253579"/>
            <a:ext cx="8109718" cy="4604421"/>
          </a:xfrm>
          <a:custGeom>
            <a:avLst/>
            <a:gdLst>
              <a:gd name="connsiteX0" fmla="*/ 7381313 w 8109718"/>
              <a:gd name="connsiteY0" fmla="*/ 1839459 h 4604421"/>
              <a:gd name="connsiteX1" fmla="*/ 7381313 w 8109718"/>
              <a:gd name="connsiteY1" fmla="*/ 1853646 h 4604421"/>
              <a:gd name="connsiteX2" fmla="*/ 7379359 w 8109718"/>
              <a:gd name="connsiteY2" fmla="*/ 1846552 h 4604421"/>
              <a:gd name="connsiteX3" fmla="*/ 1321854 w 8109718"/>
              <a:gd name="connsiteY3" fmla="*/ 0 h 4604421"/>
              <a:gd name="connsiteX4" fmla="*/ 5365317 w 8109718"/>
              <a:gd name="connsiteY4" fmla="*/ 0 h 4604421"/>
              <a:gd name="connsiteX5" fmla="*/ 5985373 w 8109718"/>
              <a:gd name="connsiteY5" fmla="*/ 365439 h 4604421"/>
              <a:gd name="connsiteX6" fmla="*/ 8011470 w 8109718"/>
              <a:gd name="connsiteY6" fmla="*/ 3854515 h 4604421"/>
              <a:gd name="connsiteX7" fmla="*/ 8011470 w 8109718"/>
              <a:gd name="connsiteY7" fmla="*/ 4567993 h 4604421"/>
              <a:gd name="connsiteX8" fmla="*/ 7998115 w 8109718"/>
              <a:gd name="connsiteY8" fmla="*/ 4590992 h 4604421"/>
              <a:gd name="connsiteX9" fmla="*/ 7990317 w 8109718"/>
              <a:gd name="connsiteY9" fmla="*/ 4604421 h 4604421"/>
              <a:gd name="connsiteX10" fmla="*/ 0 w 8109718"/>
              <a:gd name="connsiteY10" fmla="*/ 4604421 h 4604421"/>
              <a:gd name="connsiteX11" fmla="*/ 0 w 8109718"/>
              <a:gd name="connsiteY11" fmla="*/ 1564110 h 4604421"/>
              <a:gd name="connsiteX12" fmla="*/ 27177 w 8109718"/>
              <a:gd name="connsiteY12" fmla="*/ 1517107 h 4604421"/>
              <a:gd name="connsiteX13" fmla="*/ 693065 w 8109718"/>
              <a:gd name="connsiteY13" fmla="*/ 365439 h 4604421"/>
              <a:gd name="connsiteX14" fmla="*/ 1321854 w 8109718"/>
              <a:gd name="connsiteY14" fmla="*/ 0 h 46044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8109718" h="4604421">
                <a:moveTo>
                  <a:pt x="7381313" y="1839459"/>
                </a:moveTo>
                <a:lnTo>
                  <a:pt x="7381313" y="1853646"/>
                </a:lnTo>
                <a:lnTo>
                  <a:pt x="7379359" y="1846552"/>
                </a:lnTo>
                <a:close/>
                <a:moveTo>
                  <a:pt x="1321854" y="0"/>
                </a:moveTo>
                <a:cubicBezTo>
                  <a:pt x="1321854" y="0"/>
                  <a:pt x="1321854" y="0"/>
                  <a:pt x="5365317" y="0"/>
                </a:cubicBezTo>
                <a:cubicBezTo>
                  <a:pt x="5618580" y="0"/>
                  <a:pt x="5863108" y="139215"/>
                  <a:pt x="5985373" y="365439"/>
                </a:cubicBezTo>
                <a:cubicBezTo>
                  <a:pt x="5985373" y="365439"/>
                  <a:pt x="5985373" y="365439"/>
                  <a:pt x="8011470" y="3854515"/>
                </a:cubicBezTo>
                <a:cubicBezTo>
                  <a:pt x="8142468" y="4072039"/>
                  <a:pt x="8142468" y="4350470"/>
                  <a:pt x="8011470" y="4567993"/>
                </a:cubicBezTo>
                <a:cubicBezTo>
                  <a:pt x="8011470" y="4567993"/>
                  <a:pt x="8011470" y="4567993"/>
                  <a:pt x="7998115" y="4590992"/>
                </a:cubicBezTo>
                <a:lnTo>
                  <a:pt x="7990317" y="4604421"/>
                </a:lnTo>
                <a:lnTo>
                  <a:pt x="0" y="4604421"/>
                </a:lnTo>
                <a:lnTo>
                  <a:pt x="0" y="1564110"/>
                </a:lnTo>
                <a:lnTo>
                  <a:pt x="27177" y="1517107"/>
                </a:lnTo>
                <a:cubicBezTo>
                  <a:pt x="220245" y="1183191"/>
                  <a:pt x="440895" y="801574"/>
                  <a:pt x="693065" y="365439"/>
                </a:cubicBezTo>
                <a:cubicBezTo>
                  <a:pt x="824063" y="139215"/>
                  <a:pt x="1059859" y="0"/>
                  <a:pt x="1321854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1" name="Freeform 5">
            <a:extLst>
              <a:ext uri="{FF2B5EF4-FFF2-40B4-BE49-F238E27FC236}">
                <a16:creationId xmlns:a16="http://schemas.microsoft.com/office/drawing/2014/main" id="{956571CF-1434-4180-A385-D4AC63B6269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7276856" y="1827416"/>
            <a:ext cx="4418320" cy="3877280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50800" cap="flat">
            <a:solidFill>
              <a:schemeClr val="tx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19D0EF7D-8D7F-4A18-A68B-92E2D44873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952343" y="825104"/>
            <a:ext cx="2926988" cy="2594434"/>
          </a:xfrm>
          <a:custGeom>
            <a:avLst/>
            <a:gdLst>
              <a:gd name="connsiteX0" fmla="*/ 853538 w 2991693"/>
              <a:gd name="connsiteY0" fmla="*/ 0 h 2651787"/>
              <a:gd name="connsiteX1" fmla="*/ 2141030 w 2991693"/>
              <a:gd name="connsiteY1" fmla="*/ 0 h 2651787"/>
              <a:gd name="connsiteX2" fmla="*/ 2324957 w 2991693"/>
              <a:gd name="connsiteY2" fmla="*/ 103466 h 2651787"/>
              <a:gd name="connsiteX3" fmla="*/ 2968702 w 2991693"/>
              <a:gd name="connsiteY3" fmla="*/ 1218596 h 2651787"/>
              <a:gd name="connsiteX4" fmla="*/ 2968702 w 2991693"/>
              <a:gd name="connsiteY4" fmla="*/ 1433192 h 2651787"/>
              <a:gd name="connsiteX5" fmla="*/ 2324957 w 2991693"/>
              <a:gd name="connsiteY5" fmla="*/ 2548321 h 2651787"/>
              <a:gd name="connsiteX6" fmla="*/ 2141030 w 2991693"/>
              <a:gd name="connsiteY6" fmla="*/ 2651787 h 2651787"/>
              <a:gd name="connsiteX7" fmla="*/ 853538 w 2991693"/>
              <a:gd name="connsiteY7" fmla="*/ 2651787 h 2651787"/>
              <a:gd name="connsiteX8" fmla="*/ 669612 w 2991693"/>
              <a:gd name="connsiteY8" fmla="*/ 2548321 h 2651787"/>
              <a:gd name="connsiteX9" fmla="*/ 25866 w 2991693"/>
              <a:gd name="connsiteY9" fmla="*/ 1433192 h 2651787"/>
              <a:gd name="connsiteX10" fmla="*/ 25866 w 2991693"/>
              <a:gd name="connsiteY10" fmla="*/ 1218596 h 2651787"/>
              <a:gd name="connsiteX11" fmla="*/ 669612 w 2991693"/>
              <a:gd name="connsiteY11" fmla="*/ 103466 h 2651787"/>
              <a:gd name="connsiteX12" fmla="*/ 853538 w 2991693"/>
              <a:gd name="connsiteY12" fmla="*/ 0 h 2651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991693" h="2651787">
                <a:moveTo>
                  <a:pt x="853538" y="0"/>
                </a:moveTo>
                <a:cubicBezTo>
                  <a:pt x="2141030" y="0"/>
                  <a:pt x="2141030" y="0"/>
                  <a:pt x="2141030" y="0"/>
                </a:cubicBezTo>
                <a:cubicBezTo>
                  <a:pt x="2206170" y="0"/>
                  <a:pt x="2290471" y="45985"/>
                  <a:pt x="2324957" y="103466"/>
                </a:cubicBezTo>
                <a:cubicBezTo>
                  <a:pt x="2968702" y="1218596"/>
                  <a:pt x="2968702" y="1218596"/>
                  <a:pt x="2968702" y="1218596"/>
                </a:cubicBezTo>
                <a:cubicBezTo>
                  <a:pt x="2999357" y="1279909"/>
                  <a:pt x="2999357" y="1371878"/>
                  <a:pt x="2968702" y="1433192"/>
                </a:cubicBezTo>
                <a:cubicBezTo>
                  <a:pt x="2324957" y="2548321"/>
                  <a:pt x="2324957" y="2548321"/>
                  <a:pt x="2324957" y="2548321"/>
                </a:cubicBezTo>
                <a:cubicBezTo>
                  <a:pt x="2290471" y="2605803"/>
                  <a:pt x="2206170" y="2651787"/>
                  <a:pt x="2141030" y="2651787"/>
                </a:cubicBezTo>
                <a:lnTo>
                  <a:pt x="853538" y="2651787"/>
                </a:lnTo>
                <a:cubicBezTo>
                  <a:pt x="784566" y="2651787"/>
                  <a:pt x="700266" y="2605803"/>
                  <a:pt x="669612" y="2548321"/>
                </a:cubicBezTo>
                <a:cubicBezTo>
                  <a:pt x="25866" y="1433192"/>
                  <a:pt x="25866" y="1433192"/>
                  <a:pt x="25866" y="1433192"/>
                </a:cubicBezTo>
                <a:cubicBezTo>
                  <a:pt x="-8621" y="1371878"/>
                  <a:pt x="-8621" y="1279909"/>
                  <a:pt x="25866" y="1218596"/>
                </a:cubicBezTo>
                <a:cubicBezTo>
                  <a:pt x="669612" y="103466"/>
                  <a:pt x="669612" y="103466"/>
                  <a:pt x="669612" y="103466"/>
                </a:cubicBezTo>
                <a:cubicBezTo>
                  <a:pt x="700266" y="45985"/>
                  <a:pt x="784566" y="0"/>
                  <a:pt x="853538" y="0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  <a:alpha val="50000"/>
            </a:schemeClr>
          </a:solidFill>
          <a:ln w="508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C770F868-28FE-4B38-8FC7-E9C841B83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7830" y="567451"/>
            <a:ext cx="1128382" cy="847206"/>
            <a:chOff x="5307830" y="325570"/>
            <a:chExt cx="1128382" cy="847206"/>
          </a:xfrm>
        </p:grpSpPr>
        <p:sp>
          <p:nvSpPr>
            <p:cNvPr id="16" name="Freeform 5">
              <a:extLst>
                <a:ext uri="{FF2B5EF4-FFF2-40B4-BE49-F238E27FC236}">
                  <a16:creationId xmlns:a16="http://schemas.microsoft.com/office/drawing/2014/main" id="{3E5BF88F-B1F5-4A09-887A-B5CA246CAC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307830" y="577396"/>
              <a:ext cx="675351" cy="595380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5">
              <a:extLst>
                <a:ext uri="{FF2B5EF4-FFF2-40B4-BE49-F238E27FC236}">
                  <a16:creationId xmlns:a16="http://schemas.microsoft.com/office/drawing/2014/main" id="{D8984A5C-991A-40D3-A4C9-7E0DCA2A7AA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5720" y="325570"/>
              <a:ext cx="550492" cy="485306"/>
            </a:xfrm>
            <a:custGeom>
              <a:avLst/>
              <a:gdLst>
                <a:gd name="T0" fmla="*/ 225 w 785"/>
                <a:gd name="T1" fmla="*/ 692 h 692"/>
                <a:gd name="T2" fmla="*/ 177 w 785"/>
                <a:gd name="T3" fmla="*/ 665 h 692"/>
                <a:gd name="T4" fmla="*/ 9 w 785"/>
                <a:gd name="T5" fmla="*/ 374 h 692"/>
                <a:gd name="T6" fmla="*/ 9 w 785"/>
                <a:gd name="T7" fmla="*/ 318 h 692"/>
                <a:gd name="T8" fmla="*/ 177 w 785"/>
                <a:gd name="T9" fmla="*/ 27 h 692"/>
                <a:gd name="T10" fmla="*/ 225 w 785"/>
                <a:gd name="T11" fmla="*/ 0 h 692"/>
                <a:gd name="T12" fmla="*/ 561 w 785"/>
                <a:gd name="T13" fmla="*/ 0 h 692"/>
                <a:gd name="T14" fmla="*/ 609 w 785"/>
                <a:gd name="T15" fmla="*/ 27 h 692"/>
                <a:gd name="T16" fmla="*/ 777 w 785"/>
                <a:gd name="T17" fmla="*/ 318 h 692"/>
                <a:gd name="T18" fmla="*/ 777 w 785"/>
                <a:gd name="T19" fmla="*/ 374 h 692"/>
                <a:gd name="T20" fmla="*/ 609 w 785"/>
                <a:gd name="T21" fmla="*/ 665 h 692"/>
                <a:gd name="T22" fmla="*/ 561 w 785"/>
                <a:gd name="T23" fmla="*/ 692 h 692"/>
                <a:gd name="T24" fmla="*/ 225 w 785"/>
                <a:gd name="T25" fmla="*/ 692 h 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5" h="692">
                  <a:moveTo>
                    <a:pt x="225" y="692"/>
                  </a:moveTo>
                  <a:cubicBezTo>
                    <a:pt x="207" y="692"/>
                    <a:pt x="185" y="680"/>
                    <a:pt x="177" y="665"/>
                  </a:cubicBezTo>
                  <a:cubicBezTo>
                    <a:pt x="9" y="374"/>
                    <a:pt x="9" y="374"/>
                    <a:pt x="9" y="374"/>
                  </a:cubicBezTo>
                  <a:cubicBezTo>
                    <a:pt x="0" y="358"/>
                    <a:pt x="0" y="334"/>
                    <a:pt x="9" y="318"/>
                  </a:cubicBezTo>
                  <a:cubicBezTo>
                    <a:pt x="177" y="27"/>
                    <a:pt x="177" y="27"/>
                    <a:pt x="177" y="27"/>
                  </a:cubicBezTo>
                  <a:cubicBezTo>
                    <a:pt x="185" y="12"/>
                    <a:pt x="207" y="0"/>
                    <a:pt x="225" y="0"/>
                  </a:cubicBezTo>
                  <a:cubicBezTo>
                    <a:pt x="561" y="0"/>
                    <a:pt x="561" y="0"/>
                    <a:pt x="561" y="0"/>
                  </a:cubicBezTo>
                  <a:cubicBezTo>
                    <a:pt x="578" y="0"/>
                    <a:pt x="600" y="12"/>
                    <a:pt x="609" y="27"/>
                  </a:cubicBezTo>
                  <a:cubicBezTo>
                    <a:pt x="777" y="318"/>
                    <a:pt x="777" y="318"/>
                    <a:pt x="777" y="318"/>
                  </a:cubicBezTo>
                  <a:cubicBezTo>
                    <a:pt x="785" y="334"/>
                    <a:pt x="785" y="358"/>
                    <a:pt x="777" y="374"/>
                  </a:cubicBezTo>
                  <a:cubicBezTo>
                    <a:pt x="609" y="665"/>
                    <a:pt x="609" y="665"/>
                    <a:pt x="609" y="665"/>
                  </a:cubicBezTo>
                  <a:cubicBezTo>
                    <a:pt x="600" y="680"/>
                    <a:pt x="578" y="692"/>
                    <a:pt x="561" y="692"/>
                  </a:cubicBezTo>
                  <a:lnTo>
                    <a:pt x="225" y="692"/>
                  </a:lnTo>
                  <a:close/>
                </a:path>
              </a:pathLst>
            </a:custGeom>
            <a:noFill/>
            <a:ln w="28575" cmpd="sng">
              <a:solidFill>
                <a:schemeClr val="tx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F6CB3310-BAB8-9A81-CB12-6B49527E25BB}"/>
              </a:ext>
            </a:extLst>
          </p:cNvPr>
          <p:cNvSpPr txBox="1"/>
          <p:nvPr/>
        </p:nvSpPr>
        <p:spPr>
          <a:xfrm>
            <a:off x="903588" y="2611150"/>
            <a:ext cx="4741917" cy="30935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r>
              <a:rPr lang="en-US" sz="3600" dirty="0">
                <a:solidFill>
                  <a:schemeClr val="bg1"/>
                </a:solidFill>
              </a:rPr>
              <a:t>At the time, I had a team of 6 data scientists, which cost ~$850k/year. If I was in charge of that budget, how would I use the money? Would I invest in the project? </a:t>
            </a:r>
          </a:p>
        </p:txBody>
      </p:sp>
    </p:spTree>
    <p:extLst>
      <p:ext uri="{BB962C8B-B14F-4D97-AF65-F5344CB8AC3E}">
        <p14:creationId xmlns:p14="http://schemas.microsoft.com/office/powerpoint/2010/main" val="203887958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17891482-C38A-4F0C-8183-0121632F0E4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F2FD7984-BE8E-335D-4921-A8260B902A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9009" y="82299"/>
            <a:ext cx="6657220" cy="3162179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pic>
        <p:nvPicPr>
          <p:cNvPr id="5" name="Picture 4" descr="Background pattern&#10;&#10;Description automatically generated">
            <a:extLst>
              <a:ext uri="{FF2B5EF4-FFF2-40B4-BE49-F238E27FC236}">
                <a16:creationId xmlns:a16="http://schemas.microsoft.com/office/drawing/2014/main" id="{67E7E222-CFE7-E110-2051-A3FE122A03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000"/>
          <a:stretch/>
        </p:blipFill>
        <p:spPr>
          <a:xfrm>
            <a:off x="671966" y="3804456"/>
            <a:ext cx="4072421" cy="2290736"/>
          </a:xfrm>
          <a:custGeom>
            <a:avLst/>
            <a:gdLst/>
            <a:ahLst/>
            <a:cxnLst/>
            <a:rect l="l" t="t" r="r" b="b"/>
            <a:pathLst>
              <a:path w="4114800" h="5712488">
                <a:moveTo>
                  <a:pt x="133155" y="0"/>
                </a:moveTo>
                <a:lnTo>
                  <a:pt x="3981645" y="0"/>
                </a:lnTo>
                <a:cubicBezTo>
                  <a:pt x="4055184" y="0"/>
                  <a:pt x="4114800" y="59616"/>
                  <a:pt x="4114800" y="133155"/>
                </a:cubicBezTo>
                <a:lnTo>
                  <a:pt x="4114800" y="5579333"/>
                </a:lnTo>
                <a:cubicBezTo>
                  <a:pt x="4114800" y="5652872"/>
                  <a:pt x="4055184" y="5712488"/>
                  <a:pt x="3981645" y="5712488"/>
                </a:cubicBezTo>
                <a:lnTo>
                  <a:pt x="133155" y="5712488"/>
                </a:lnTo>
                <a:cubicBezTo>
                  <a:pt x="59616" y="5712488"/>
                  <a:pt x="0" y="5652872"/>
                  <a:pt x="0" y="5579333"/>
                </a:cubicBezTo>
                <a:lnTo>
                  <a:pt x="0" y="133155"/>
                </a:lnTo>
                <a:cubicBezTo>
                  <a:pt x="0" y="59616"/>
                  <a:pt x="59616" y="0"/>
                  <a:pt x="133155" y="0"/>
                </a:cubicBezTo>
                <a:close/>
              </a:path>
            </a:pathLst>
          </a:custGeom>
        </p:spPr>
      </p:pic>
      <p:sp>
        <p:nvSpPr>
          <p:cNvPr id="18" name="Arc 17">
            <a:extLst>
              <a:ext uri="{FF2B5EF4-FFF2-40B4-BE49-F238E27FC236}">
                <a16:creationId xmlns:a16="http://schemas.microsoft.com/office/drawing/2014/main" id="{DA4B6E73-2318-4814-8EB1-306D537236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21064111">
            <a:off x="-991925" y="5644752"/>
            <a:ext cx="2987899" cy="2987899"/>
          </a:xfrm>
          <a:prstGeom prst="arc">
            <a:avLst>
              <a:gd name="adj1" fmla="val 16200000"/>
              <a:gd name="adj2" fmla="val 21581479"/>
            </a:avLst>
          </a:prstGeom>
          <a:ln w="127000" cap="rnd">
            <a:solidFill>
              <a:schemeClr val="accent4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graphicFrame>
        <p:nvGraphicFramePr>
          <p:cNvPr id="4" name="TextBox 1">
            <a:extLst>
              <a:ext uri="{FF2B5EF4-FFF2-40B4-BE49-F238E27FC236}">
                <a16:creationId xmlns:a16="http://schemas.microsoft.com/office/drawing/2014/main" id="{876142F8-4EB4-F339-EBDB-6DBBF1B854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0583328"/>
              </p:ext>
            </p:extLst>
          </p:nvPr>
        </p:nvGraphicFramePr>
        <p:xfrm>
          <a:off x="5430129" y="1946684"/>
          <a:ext cx="6118403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7" name="TextBox 6">
            <a:extLst>
              <a:ext uri="{FF2B5EF4-FFF2-40B4-BE49-F238E27FC236}">
                <a16:creationId xmlns:a16="http://schemas.microsoft.com/office/drawing/2014/main" id="{6DCBD920-0BE6-46A7-4F1D-027129C2925C}"/>
              </a:ext>
            </a:extLst>
          </p:cNvPr>
          <p:cNvSpPr txBox="1"/>
          <p:nvPr/>
        </p:nvSpPr>
        <p:spPr>
          <a:xfrm>
            <a:off x="1034049" y="4230597"/>
            <a:ext cx="350893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https://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www.mckinsey.com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/business-functions/</a:t>
            </a:r>
            <a:r>
              <a:rPr lang="en-US" b="1" dirty="0" err="1">
                <a:solidFill>
                  <a:schemeClr val="bg1">
                    <a:lumMod val="95000"/>
                  </a:schemeClr>
                </a:solidFill>
              </a:rPr>
              <a:t>quantumblack</a:t>
            </a:r>
            <a:r>
              <a:rPr lang="en-US" b="1" dirty="0">
                <a:solidFill>
                  <a:schemeClr val="bg1">
                    <a:lumMod val="95000"/>
                  </a:schemeClr>
                </a:solidFill>
              </a:rPr>
              <a:t>/our-insights/global-survey-the-state-of-ai-in-2021</a:t>
            </a:r>
          </a:p>
        </p:txBody>
      </p:sp>
    </p:spTree>
    <p:extLst>
      <p:ext uri="{BB962C8B-B14F-4D97-AF65-F5344CB8AC3E}">
        <p14:creationId xmlns:p14="http://schemas.microsoft.com/office/powerpoint/2010/main" val="1685118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666617" y="-2666188"/>
            <a:ext cx="6858000" cy="12191233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2311" y="0"/>
            <a:ext cx="9070846" cy="6857572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3649491" y="-1685840"/>
            <a:ext cx="4894564" cy="12193546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40CDE336-E336-E3E0-B150-0D39B81AA5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5998" y="457200"/>
            <a:ext cx="10160004" cy="594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9865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14122</TotalTime>
  <Words>1221</Words>
  <Application>Microsoft Macintosh PowerPoint</Application>
  <PresentationFormat>Widescreen</PresentationFormat>
  <Paragraphs>111</Paragraphs>
  <Slides>25</Slides>
  <Notes>5</Notes>
  <HiddenSlides>2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9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“According to the Harvard Business Review, the biggest obstacles to creating data-based businesses aren’t technical; they’re cultural, a kind of mindset.”</vt:lpstr>
      <vt:lpstr>Kick-off Case Study</vt:lpstr>
      <vt:lpstr>Innovation vs. Immediacy</vt:lpstr>
      <vt:lpstr>The story of the non-pragmatic data scientist….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What is a Data Science Mindset?</vt:lpstr>
      <vt:lpstr>The Basics</vt:lpstr>
      <vt:lpstr>The Algebra of Data Science Success</vt:lpstr>
      <vt:lpstr>Is it ever strategic to over-engineer a data solution?</vt:lpstr>
      <vt:lpstr>For consideration…</vt:lpstr>
      <vt:lpstr>Change management to a data-focused organization</vt:lpstr>
      <vt:lpstr>How to measure data science/AI impact and ROI</vt:lpstr>
      <vt:lpstr>PowerPoint Presentation</vt:lpstr>
      <vt:lpstr>Case Study: Customer-centric business problem</vt:lpstr>
      <vt:lpstr>Data Science Mindset Case Study</vt:lpstr>
      <vt:lpstr>Case Study 1: Customer-centric business problem. What would a data science mindset do? </vt:lpstr>
      <vt:lpstr>Bonus Case Study</vt:lpstr>
      <vt:lpstr>Final Thoughts</vt:lpstr>
      <vt:lpstr>What I’m Reading Now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Innovation             Immediacy</dc:title>
  <dc:creator>Lindsey Clark</dc:creator>
  <cp:lastModifiedBy>Lindsey Clark</cp:lastModifiedBy>
  <cp:revision>61</cp:revision>
  <dcterms:created xsi:type="dcterms:W3CDTF">2022-07-05T14:19:32Z</dcterms:created>
  <dcterms:modified xsi:type="dcterms:W3CDTF">2022-07-22T15:22:24Z</dcterms:modified>
</cp:coreProperties>
</file>